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5"/>
  </p:handoutMasterIdLst>
  <p:sldIdLst>
    <p:sldId id="256" r:id="rId2"/>
    <p:sldId id="257" r:id="rId3"/>
    <p:sldId id="258" r:id="rId4"/>
  </p:sldIdLst>
  <p:sldSz cx="6858000" cy="9906000" type="A4"/>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A23B"/>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p:restoredLeft sz="26674" autoAdjust="0"/>
    <p:restoredTop sz="99871" autoAdjust="0"/>
  </p:normalViewPr>
  <p:slideViewPr>
    <p:cSldViewPr snapToGrid="0" snapToObjects="1">
      <p:cViewPr>
        <p:scale>
          <a:sx n="94" d="100"/>
          <a:sy n="94" d="100"/>
        </p:scale>
        <p:origin x="-1968" y="-80"/>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handoutMaster" Target="handoutMasters/handout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6F4DFBF-B17E-C544-BB29-7020E62CC9D1}" type="datetimeFigureOut">
              <a:rPr lang="fr-FR" smtClean="0"/>
              <a:t>08/01/15</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1DF728-8188-6040-97C3-23A5F11F2B86}" type="slidenum">
              <a:rPr lang="fr-FR" smtClean="0"/>
              <a:t>‹#›</a:t>
            </a:fld>
            <a:endParaRPr lang="fr-FR"/>
          </a:p>
        </p:txBody>
      </p:sp>
    </p:spTree>
    <p:extLst>
      <p:ext uri="{BB962C8B-B14F-4D97-AF65-F5344CB8AC3E}">
        <p14:creationId xmlns:p14="http://schemas.microsoft.com/office/powerpoint/2010/main" val="300753315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3077283"/>
            <a:ext cx="5829300" cy="2123369"/>
          </a:xfrm>
          <a:prstGeom prst="rect">
            <a:avLst/>
          </a:prstGeom>
        </p:spPr>
        <p:txBody>
          <a:bodyPr/>
          <a:lstStyle/>
          <a:p>
            <a:r>
              <a:rPr lang="fr-FR" smtClean="0"/>
              <a:t>Cliquez et modifiez le titre</a:t>
            </a:r>
            <a:endParaRPr lang="fr-FR"/>
          </a:p>
        </p:txBody>
      </p:sp>
      <p:sp>
        <p:nvSpPr>
          <p:cNvPr id="3" name="Sous-titre 2"/>
          <p:cNvSpPr>
            <a:spLocks noGrp="1"/>
          </p:cNvSpPr>
          <p:nvPr>
            <p:ph type="subTitle" idx="1"/>
          </p:nvPr>
        </p:nvSpPr>
        <p:spPr>
          <a:xfrm>
            <a:off x="1028700" y="5613400"/>
            <a:ext cx="4800600" cy="2531533"/>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a:xfrm>
            <a:off x="342900" y="9181397"/>
            <a:ext cx="1600200" cy="527403"/>
          </a:xfrm>
          <a:prstGeom prst="rect">
            <a:avLst/>
          </a:prstGeom>
        </p:spPr>
        <p:txBody>
          <a:bodyPr/>
          <a:lstStyle/>
          <a:p>
            <a:fld id="{4336F1A7-7BB0-3A49-B5FA-5EB62FC8268D}" type="datetimeFigureOut">
              <a:rPr lang="fr-FR" smtClean="0"/>
              <a:t>08/01/15</a:t>
            </a:fld>
            <a:endParaRPr lang="fr-FR"/>
          </a:p>
        </p:txBody>
      </p:sp>
      <p:sp>
        <p:nvSpPr>
          <p:cNvPr id="5" name="Espace réservé du pied de page 4"/>
          <p:cNvSpPr>
            <a:spLocks noGrp="1"/>
          </p:cNvSpPr>
          <p:nvPr>
            <p:ph type="ftr" sz="quarter" idx="11"/>
          </p:nvPr>
        </p:nvSpPr>
        <p:spPr>
          <a:xfrm>
            <a:off x="2343150" y="9181397"/>
            <a:ext cx="2171700" cy="527403"/>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7"/>
            <a:ext cx="1600200" cy="527403"/>
          </a:xfrm>
          <a:prstGeom prst="rect">
            <a:avLst/>
          </a:prstGeom>
        </p:spPr>
        <p:txBody>
          <a:bodyPr/>
          <a:lstStyle/>
          <a:p>
            <a:fld id="{325A0DE9-A772-E04A-8D2B-F2CE2E55CDF1}" type="slidenum">
              <a:rPr lang="fr-FR" smtClean="0"/>
              <a:t>‹#›</a:t>
            </a:fld>
            <a:endParaRPr lang="fr-FR"/>
          </a:p>
        </p:txBody>
      </p:sp>
    </p:spTree>
    <p:extLst>
      <p:ext uri="{BB962C8B-B14F-4D97-AF65-F5344CB8AC3E}">
        <p14:creationId xmlns:p14="http://schemas.microsoft.com/office/powerpoint/2010/main" val="1334660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a:xfrm>
            <a:off x="342900" y="2311402"/>
            <a:ext cx="6172200" cy="6537502"/>
          </a:xfrm>
          <a:prstGeom prst="rect">
            <a:avLst/>
          </a:prstGeo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342900" y="9181397"/>
            <a:ext cx="1600200" cy="527403"/>
          </a:xfrm>
          <a:prstGeom prst="rect">
            <a:avLst/>
          </a:prstGeom>
        </p:spPr>
        <p:txBody>
          <a:bodyPr/>
          <a:lstStyle/>
          <a:p>
            <a:fld id="{4336F1A7-7BB0-3A49-B5FA-5EB62FC8268D}" type="datetimeFigureOut">
              <a:rPr lang="fr-FR" smtClean="0"/>
              <a:t>08/01/15</a:t>
            </a:fld>
            <a:endParaRPr lang="fr-FR"/>
          </a:p>
        </p:txBody>
      </p:sp>
      <p:sp>
        <p:nvSpPr>
          <p:cNvPr id="5" name="Espace réservé du pied de page 4"/>
          <p:cNvSpPr>
            <a:spLocks noGrp="1"/>
          </p:cNvSpPr>
          <p:nvPr>
            <p:ph type="ftr" sz="quarter" idx="11"/>
          </p:nvPr>
        </p:nvSpPr>
        <p:spPr>
          <a:xfrm>
            <a:off x="2343150" y="9181397"/>
            <a:ext cx="2171700" cy="527403"/>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7"/>
            <a:ext cx="1600200" cy="527403"/>
          </a:xfrm>
          <a:prstGeom prst="rect">
            <a:avLst/>
          </a:prstGeom>
        </p:spPr>
        <p:txBody>
          <a:bodyPr/>
          <a:lstStyle/>
          <a:p>
            <a:fld id="{325A0DE9-A772-E04A-8D2B-F2CE2E55CDF1}" type="slidenum">
              <a:rPr lang="fr-FR" smtClean="0"/>
              <a:t>‹#›</a:t>
            </a:fld>
            <a:endParaRPr lang="fr-FR"/>
          </a:p>
        </p:txBody>
      </p:sp>
    </p:spTree>
    <p:extLst>
      <p:ext uri="{BB962C8B-B14F-4D97-AF65-F5344CB8AC3E}">
        <p14:creationId xmlns:p14="http://schemas.microsoft.com/office/powerpoint/2010/main" val="299015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5386387" y="396701"/>
            <a:ext cx="1671638" cy="8452203"/>
          </a:xfrm>
          <a:prstGeom prst="rect">
            <a:avLst/>
          </a:prstGeo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371475" y="396701"/>
            <a:ext cx="4900613" cy="8452203"/>
          </a:xfrm>
          <a:prstGeom prst="rect">
            <a:avLst/>
          </a:prstGeo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342900" y="9181397"/>
            <a:ext cx="1600200" cy="527403"/>
          </a:xfrm>
          <a:prstGeom prst="rect">
            <a:avLst/>
          </a:prstGeom>
        </p:spPr>
        <p:txBody>
          <a:bodyPr/>
          <a:lstStyle/>
          <a:p>
            <a:fld id="{4336F1A7-7BB0-3A49-B5FA-5EB62FC8268D}" type="datetimeFigureOut">
              <a:rPr lang="fr-FR" smtClean="0"/>
              <a:t>08/01/15</a:t>
            </a:fld>
            <a:endParaRPr lang="fr-FR"/>
          </a:p>
        </p:txBody>
      </p:sp>
      <p:sp>
        <p:nvSpPr>
          <p:cNvPr id="5" name="Espace réservé du pied de page 4"/>
          <p:cNvSpPr>
            <a:spLocks noGrp="1"/>
          </p:cNvSpPr>
          <p:nvPr>
            <p:ph type="ftr" sz="quarter" idx="11"/>
          </p:nvPr>
        </p:nvSpPr>
        <p:spPr>
          <a:xfrm>
            <a:off x="2343150" y="9181397"/>
            <a:ext cx="2171700" cy="527403"/>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7"/>
            <a:ext cx="1600200" cy="527403"/>
          </a:xfrm>
          <a:prstGeom prst="rect">
            <a:avLst/>
          </a:prstGeom>
        </p:spPr>
        <p:txBody>
          <a:bodyPr/>
          <a:lstStyle/>
          <a:p>
            <a:fld id="{325A0DE9-A772-E04A-8D2B-F2CE2E55CDF1}" type="slidenum">
              <a:rPr lang="fr-FR" smtClean="0"/>
              <a:t>‹#›</a:t>
            </a:fld>
            <a:endParaRPr lang="fr-FR"/>
          </a:p>
        </p:txBody>
      </p:sp>
    </p:spTree>
    <p:extLst>
      <p:ext uri="{BB962C8B-B14F-4D97-AF65-F5344CB8AC3E}">
        <p14:creationId xmlns:p14="http://schemas.microsoft.com/office/powerpoint/2010/main" val="1558468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Cliquez et modifiez le titre</a:t>
            </a:r>
            <a:endParaRPr lang="fr-FR"/>
          </a:p>
        </p:txBody>
      </p:sp>
      <p:sp>
        <p:nvSpPr>
          <p:cNvPr id="3" name="Espace réservé du contenu 2"/>
          <p:cNvSpPr>
            <a:spLocks noGrp="1"/>
          </p:cNvSpPr>
          <p:nvPr>
            <p:ph idx="1"/>
          </p:nvPr>
        </p:nvSpPr>
        <p:spPr>
          <a:xfrm>
            <a:off x="342900" y="2311402"/>
            <a:ext cx="6172200" cy="6537502"/>
          </a:xfrm>
          <a:prstGeom prst="rect">
            <a:avLst/>
          </a:prstGeo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342900" y="9181397"/>
            <a:ext cx="1600200" cy="527403"/>
          </a:xfrm>
          <a:prstGeom prst="rect">
            <a:avLst/>
          </a:prstGeom>
        </p:spPr>
        <p:txBody>
          <a:bodyPr/>
          <a:lstStyle/>
          <a:p>
            <a:fld id="{4336F1A7-7BB0-3A49-B5FA-5EB62FC8268D}" type="datetimeFigureOut">
              <a:rPr lang="fr-FR" smtClean="0"/>
              <a:t>08/01/15</a:t>
            </a:fld>
            <a:endParaRPr lang="fr-FR"/>
          </a:p>
        </p:txBody>
      </p:sp>
      <p:sp>
        <p:nvSpPr>
          <p:cNvPr id="5" name="Espace réservé du pied de page 4"/>
          <p:cNvSpPr>
            <a:spLocks noGrp="1"/>
          </p:cNvSpPr>
          <p:nvPr>
            <p:ph type="ftr" sz="quarter" idx="11"/>
          </p:nvPr>
        </p:nvSpPr>
        <p:spPr>
          <a:xfrm>
            <a:off x="2343150" y="9181397"/>
            <a:ext cx="2171700" cy="527403"/>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7"/>
            <a:ext cx="1600200" cy="527403"/>
          </a:xfrm>
          <a:prstGeom prst="rect">
            <a:avLst/>
          </a:prstGeom>
        </p:spPr>
        <p:txBody>
          <a:bodyPr/>
          <a:lstStyle/>
          <a:p>
            <a:fld id="{325A0DE9-A772-E04A-8D2B-F2CE2E55CDF1}" type="slidenum">
              <a:rPr lang="fr-FR" smtClean="0"/>
              <a:t>‹#›</a:t>
            </a:fld>
            <a:endParaRPr lang="fr-FR"/>
          </a:p>
        </p:txBody>
      </p:sp>
    </p:spTree>
    <p:extLst>
      <p:ext uri="{BB962C8B-B14F-4D97-AF65-F5344CB8AC3E}">
        <p14:creationId xmlns:p14="http://schemas.microsoft.com/office/powerpoint/2010/main" val="2587263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6365524"/>
            <a:ext cx="5829300" cy="1967442"/>
          </a:xfrm>
          <a:prstGeom prst="rect">
            <a:avLst/>
          </a:prstGeo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541735" y="4198586"/>
            <a:ext cx="5829300" cy="216693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a:xfrm>
            <a:off x="342900" y="9181397"/>
            <a:ext cx="1600200" cy="527403"/>
          </a:xfrm>
          <a:prstGeom prst="rect">
            <a:avLst/>
          </a:prstGeom>
        </p:spPr>
        <p:txBody>
          <a:bodyPr/>
          <a:lstStyle/>
          <a:p>
            <a:fld id="{4336F1A7-7BB0-3A49-B5FA-5EB62FC8268D}" type="datetimeFigureOut">
              <a:rPr lang="fr-FR" smtClean="0"/>
              <a:t>08/01/15</a:t>
            </a:fld>
            <a:endParaRPr lang="fr-FR"/>
          </a:p>
        </p:txBody>
      </p:sp>
      <p:sp>
        <p:nvSpPr>
          <p:cNvPr id="5" name="Espace réservé du pied de page 4"/>
          <p:cNvSpPr>
            <a:spLocks noGrp="1"/>
          </p:cNvSpPr>
          <p:nvPr>
            <p:ph type="ftr" sz="quarter" idx="11"/>
          </p:nvPr>
        </p:nvSpPr>
        <p:spPr>
          <a:xfrm>
            <a:off x="2343150" y="9181397"/>
            <a:ext cx="2171700" cy="527403"/>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7"/>
            <a:ext cx="1600200" cy="527403"/>
          </a:xfrm>
          <a:prstGeom prst="rect">
            <a:avLst/>
          </a:prstGeom>
        </p:spPr>
        <p:txBody>
          <a:bodyPr/>
          <a:lstStyle/>
          <a:p>
            <a:fld id="{325A0DE9-A772-E04A-8D2B-F2CE2E55CDF1}" type="slidenum">
              <a:rPr lang="fr-FR" smtClean="0"/>
              <a:t>‹#›</a:t>
            </a:fld>
            <a:endParaRPr lang="fr-FR"/>
          </a:p>
        </p:txBody>
      </p:sp>
    </p:spTree>
    <p:extLst>
      <p:ext uri="{BB962C8B-B14F-4D97-AF65-F5344CB8AC3E}">
        <p14:creationId xmlns:p14="http://schemas.microsoft.com/office/powerpoint/2010/main" val="1132035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371475" y="2311402"/>
            <a:ext cx="3286125" cy="653750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771900" y="2311402"/>
            <a:ext cx="3286125" cy="653750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a:xfrm>
            <a:off x="342900" y="9181397"/>
            <a:ext cx="1600200" cy="527403"/>
          </a:xfrm>
          <a:prstGeom prst="rect">
            <a:avLst/>
          </a:prstGeom>
        </p:spPr>
        <p:txBody>
          <a:bodyPr/>
          <a:lstStyle/>
          <a:p>
            <a:fld id="{4336F1A7-7BB0-3A49-B5FA-5EB62FC8268D}" type="datetimeFigureOut">
              <a:rPr lang="fr-FR" smtClean="0"/>
              <a:t>08/01/15</a:t>
            </a:fld>
            <a:endParaRPr lang="fr-FR"/>
          </a:p>
        </p:txBody>
      </p:sp>
      <p:sp>
        <p:nvSpPr>
          <p:cNvPr id="6" name="Espace réservé du pied de page 5"/>
          <p:cNvSpPr>
            <a:spLocks noGrp="1"/>
          </p:cNvSpPr>
          <p:nvPr>
            <p:ph type="ftr" sz="quarter" idx="11"/>
          </p:nvPr>
        </p:nvSpPr>
        <p:spPr>
          <a:xfrm>
            <a:off x="2343150" y="9181397"/>
            <a:ext cx="2171700" cy="527403"/>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4914900" y="9181397"/>
            <a:ext cx="1600200" cy="527403"/>
          </a:xfrm>
          <a:prstGeom prst="rect">
            <a:avLst/>
          </a:prstGeom>
        </p:spPr>
        <p:txBody>
          <a:bodyPr/>
          <a:lstStyle/>
          <a:p>
            <a:fld id="{325A0DE9-A772-E04A-8D2B-F2CE2E55CDF1}" type="slidenum">
              <a:rPr lang="fr-FR" smtClean="0"/>
              <a:t>‹#›</a:t>
            </a:fld>
            <a:endParaRPr lang="fr-FR"/>
          </a:p>
        </p:txBody>
      </p:sp>
    </p:spTree>
    <p:extLst>
      <p:ext uri="{BB962C8B-B14F-4D97-AF65-F5344CB8AC3E}">
        <p14:creationId xmlns:p14="http://schemas.microsoft.com/office/powerpoint/2010/main" val="187550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342900" y="2217385"/>
            <a:ext cx="3030141"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342900" y="3141486"/>
            <a:ext cx="3030141"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69" y="2217385"/>
            <a:ext cx="3031332"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3483769" y="3141486"/>
            <a:ext cx="3031332"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a:xfrm>
            <a:off x="342900" y="9181397"/>
            <a:ext cx="1600200" cy="527403"/>
          </a:xfrm>
          <a:prstGeom prst="rect">
            <a:avLst/>
          </a:prstGeom>
        </p:spPr>
        <p:txBody>
          <a:bodyPr/>
          <a:lstStyle/>
          <a:p>
            <a:fld id="{4336F1A7-7BB0-3A49-B5FA-5EB62FC8268D}" type="datetimeFigureOut">
              <a:rPr lang="fr-FR" smtClean="0"/>
              <a:t>08/01/15</a:t>
            </a:fld>
            <a:endParaRPr lang="fr-FR"/>
          </a:p>
        </p:txBody>
      </p:sp>
      <p:sp>
        <p:nvSpPr>
          <p:cNvPr id="8" name="Espace réservé du pied de page 7"/>
          <p:cNvSpPr>
            <a:spLocks noGrp="1"/>
          </p:cNvSpPr>
          <p:nvPr>
            <p:ph type="ftr" sz="quarter" idx="11"/>
          </p:nvPr>
        </p:nvSpPr>
        <p:spPr>
          <a:xfrm>
            <a:off x="2343150" y="9181397"/>
            <a:ext cx="2171700" cy="527403"/>
          </a:xfrm>
          <a:prstGeom prst="rect">
            <a:avLst/>
          </a:prstGeom>
        </p:spPr>
        <p:txBody>
          <a:bodyPr/>
          <a:lstStyle/>
          <a:p>
            <a:endParaRPr lang="fr-FR"/>
          </a:p>
        </p:txBody>
      </p:sp>
      <p:sp>
        <p:nvSpPr>
          <p:cNvPr id="9" name="Espace réservé du numéro de diapositive 8"/>
          <p:cNvSpPr>
            <a:spLocks noGrp="1"/>
          </p:cNvSpPr>
          <p:nvPr>
            <p:ph type="sldNum" sz="quarter" idx="12"/>
          </p:nvPr>
        </p:nvSpPr>
        <p:spPr>
          <a:xfrm>
            <a:off x="4914900" y="9181397"/>
            <a:ext cx="1600200" cy="527403"/>
          </a:xfrm>
          <a:prstGeom prst="rect">
            <a:avLst/>
          </a:prstGeom>
        </p:spPr>
        <p:txBody>
          <a:bodyPr/>
          <a:lstStyle/>
          <a:p>
            <a:fld id="{325A0DE9-A772-E04A-8D2B-F2CE2E55CDF1}" type="slidenum">
              <a:rPr lang="fr-FR" smtClean="0"/>
              <a:t>‹#›</a:t>
            </a:fld>
            <a:endParaRPr lang="fr-FR"/>
          </a:p>
        </p:txBody>
      </p:sp>
    </p:spTree>
    <p:extLst>
      <p:ext uri="{BB962C8B-B14F-4D97-AF65-F5344CB8AC3E}">
        <p14:creationId xmlns:p14="http://schemas.microsoft.com/office/powerpoint/2010/main" val="1580675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Cliquez et modifiez le titre</a:t>
            </a:r>
            <a:endParaRPr lang="fr-FR"/>
          </a:p>
        </p:txBody>
      </p:sp>
      <p:sp>
        <p:nvSpPr>
          <p:cNvPr id="3" name="Espace réservé de la date 2"/>
          <p:cNvSpPr>
            <a:spLocks noGrp="1"/>
          </p:cNvSpPr>
          <p:nvPr>
            <p:ph type="dt" sz="half" idx="10"/>
          </p:nvPr>
        </p:nvSpPr>
        <p:spPr>
          <a:xfrm>
            <a:off x="342900" y="9181397"/>
            <a:ext cx="1600200" cy="527403"/>
          </a:xfrm>
          <a:prstGeom prst="rect">
            <a:avLst/>
          </a:prstGeom>
        </p:spPr>
        <p:txBody>
          <a:bodyPr/>
          <a:lstStyle/>
          <a:p>
            <a:fld id="{4336F1A7-7BB0-3A49-B5FA-5EB62FC8268D}" type="datetimeFigureOut">
              <a:rPr lang="fr-FR" smtClean="0"/>
              <a:t>08/01/15</a:t>
            </a:fld>
            <a:endParaRPr lang="fr-FR"/>
          </a:p>
        </p:txBody>
      </p:sp>
      <p:sp>
        <p:nvSpPr>
          <p:cNvPr id="4" name="Espace réservé du pied de page 3"/>
          <p:cNvSpPr>
            <a:spLocks noGrp="1"/>
          </p:cNvSpPr>
          <p:nvPr>
            <p:ph type="ftr" sz="quarter" idx="11"/>
          </p:nvPr>
        </p:nvSpPr>
        <p:spPr>
          <a:xfrm>
            <a:off x="2343150" y="9181397"/>
            <a:ext cx="2171700" cy="527403"/>
          </a:xfrm>
          <a:prstGeom prst="rect">
            <a:avLst/>
          </a:prstGeom>
        </p:spPr>
        <p:txBody>
          <a:bodyPr/>
          <a:lstStyle/>
          <a:p>
            <a:endParaRPr lang="fr-FR"/>
          </a:p>
        </p:txBody>
      </p:sp>
      <p:sp>
        <p:nvSpPr>
          <p:cNvPr id="5" name="Espace réservé du numéro de diapositive 4"/>
          <p:cNvSpPr>
            <a:spLocks noGrp="1"/>
          </p:cNvSpPr>
          <p:nvPr>
            <p:ph type="sldNum" sz="quarter" idx="12"/>
          </p:nvPr>
        </p:nvSpPr>
        <p:spPr>
          <a:xfrm>
            <a:off x="4914900" y="9181397"/>
            <a:ext cx="1600200" cy="527403"/>
          </a:xfrm>
          <a:prstGeom prst="rect">
            <a:avLst/>
          </a:prstGeom>
        </p:spPr>
        <p:txBody>
          <a:bodyPr/>
          <a:lstStyle/>
          <a:p>
            <a:fld id="{325A0DE9-A772-E04A-8D2B-F2CE2E55CDF1}" type="slidenum">
              <a:rPr lang="fr-FR" smtClean="0"/>
              <a:t>‹#›</a:t>
            </a:fld>
            <a:endParaRPr lang="fr-FR"/>
          </a:p>
        </p:txBody>
      </p:sp>
    </p:spTree>
    <p:extLst>
      <p:ext uri="{BB962C8B-B14F-4D97-AF65-F5344CB8AC3E}">
        <p14:creationId xmlns:p14="http://schemas.microsoft.com/office/powerpoint/2010/main" val="3058459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342900" y="9181397"/>
            <a:ext cx="1600200" cy="527403"/>
          </a:xfrm>
          <a:prstGeom prst="rect">
            <a:avLst/>
          </a:prstGeom>
        </p:spPr>
        <p:txBody>
          <a:bodyPr/>
          <a:lstStyle/>
          <a:p>
            <a:fld id="{4336F1A7-7BB0-3A49-B5FA-5EB62FC8268D}" type="datetimeFigureOut">
              <a:rPr lang="fr-FR" smtClean="0"/>
              <a:t>08/01/15</a:t>
            </a:fld>
            <a:endParaRPr lang="fr-FR"/>
          </a:p>
        </p:txBody>
      </p:sp>
      <p:sp>
        <p:nvSpPr>
          <p:cNvPr id="3" name="Espace réservé du pied de page 2"/>
          <p:cNvSpPr>
            <a:spLocks noGrp="1"/>
          </p:cNvSpPr>
          <p:nvPr>
            <p:ph type="ftr" sz="quarter" idx="11"/>
          </p:nvPr>
        </p:nvSpPr>
        <p:spPr>
          <a:xfrm>
            <a:off x="2343150" y="9181397"/>
            <a:ext cx="2171700" cy="527403"/>
          </a:xfrm>
          <a:prstGeom prst="rect">
            <a:avLst/>
          </a:prstGeom>
        </p:spPr>
        <p:txBody>
          <a:bodyPr/>
          <a:lstStyle/>
          <a:p>
            <a:endParaRPr lang="fr-FR"/>
          </a:p>
        </p:txBody>
      </p:sp>
      <p:sp>
        <p:nvSpPr>
          <p:cNvPr id="4" name="Espace réservé du numéro de diapositive 3"/>
          <p:cNvSpPr>
            <a:spLocks noGrp="1"/>
          </p:cNvSpPr>
          <p:nvPr>
            <p:ph type="sldNum" sz="quarter" idx="12"/>
          </p:nvPr>
        </p:nvSpPr>
        <p:spPr>
          <a:xfrm>
            <a:off x="4914900" y="9181397"/>
            <a:ext cx="1600200" cy="527403"/>
          </a:xfrm>
          <a:prstGeom prst="rect">
            <a:avLst/>
          </a:prstGeom>
        </p:spPr>
        <p:txBody>
          <a:bodyPr/>
          <a:lstStyle/>
          <a:p>
            <a:fld id="{325A0DE9-A772-E04A-8D2B-F2CE2E55CDF1}" type="slidenum">
              <a:rPr lang="fr-FR" smtClean="0"/>
              <a:t>‹#›</a:t>
            </a:fld>
            <a:endParaRPr lang="fr-FR"/>
          </a:p>
        </p:txBody>
      </p:sp>
    </p:spTree>
    <p:extLst>
      <p:ext uri="{BB962C8B-B14F-4D97-AF65-F5344CB8AC3E}">
        <p14:creationId xmlns:p14="http://schemas.microsoft.com/office/powerpoint/2010/main" val="232398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94405"/>
            <a:ext cx="2256235" cy="1678517"/>
          </a:xfrm>
          <a:prstGeom prst="rect">
            <a:avLst/>
          </a:prstGeo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2681288" y="394408"/>
            <a:ext cx="3833812" cy="845449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0" y="2072924"/>
            <a:ext cx="2256235" cy="677598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a:xfrm>
            <a:off x="342900" y="9181397"/>
            <a:ext cx="1600200" cy="527403"/>
          </a:xfrm>
          <a:prstGeom prst="rect">
            <a:avLst/>
          </a:prstGeom>
        </p:spPr>
        <p:txBody>
          <a:bodyPr/>
          <a:lstStyle/>
          <a:p>
            <a:fld id="{4336F1A7-7BB0-3A49-B5FA-5EB62FC8268D}" type="datetimeFigureOut">
              <a:rPr lang="fr-FR" smtClean="0"/>
              <a:t>08/01/15</a:t>
            </a:fld>
            <a:endParaRPr lang="fr-FR"/>
          </a:p>
        </p:txBody>
      </p:sp>
      <p:sp>
        <p:nvSpPr>
          <p:cNvPr id="6" name="Espace réservé du pied de page 5"/>
          <p:cNvSpPr>
            <a:spLocks noGrp="1"/>
          </p:cNvSpPr>
          <p:nvPr>
            <p:ph type="ftr" sz="quarter" idx="11"/>
          </p:nvPr>
        </p:nvSpPr>
        <p:spPr>
          <a:xfrm>
            <a:off x="2343150" y="9181397"/>
            <a:ext cx="2171700" cy="527403"/>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4914900" y="9181397"/>
            <a:ext cx="1600200" cy="527403"/>
          </a:xfrm>
          <a:prstGeom prst="rect">
            <a:avLst/>
          </a:prstGeom>
        </p:spPr>
        <p:txBody>
          <a:bodyPr/>
          <a:lstStyle/>
          <a:p>
            <a:fld id="{325A0DE9-A772-E04A-8D2B-F2CE2E55CDF1}" type="slidenum">
              <a:rPr lang="fr-FR" smtClean="0"/>
              <a:t>‹#›</a:t>
            </a:fld>
            <a:endParaRPr lang="fr-FR"/>
          </a:p>
        </p:txBody>
      </p:sp>
    </p:spTree>
    <p:extLst>
      <p:ext uri="{BB962C8B-B14F-4D97-AF65-F5344CB8AC3E}">
        <p14:creationId xmlns:p14="http://schemas.microsoft.com/office/powerpoint/2010/main" val="951300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0"/>
            <a:ext cx="4114800" cy="818622"/>
          </a:xfrm>
          <a:prstGeom prst="rect">
            <a:avLst/>
          </a:prstGeo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344216" y="885119"/>
            <a:ext cx="4114800" cy="59436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752822"/>
            <a:ext cx="4114800" cy="116257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a:xfrm>
            <a:off x="342900" y="9181397"/>
            <a:ext cx="1600200" cy="527403"/>
          </a:xfrm>
          <a:prstGeom prst="rect">
            <a:avLst/>
          </a:prstGeom>
        </p:spPr>
        <p:txBody>
          <a:bodyPr/>
          <a:lstStyle/>
          <a:p>
            <a:fld id="{4336F1A7-7BB0-3A49-B5FA-5EB62FC8268D}" type="datetimeFigureOut">
              <a:rPr lang="fr-FR" smtClean="0"/>
              <a:t>08/01/15</a:t>
            </a:fld>
            <a:endParaRPr lang="fr-FR"/>
          </a:p>
        </p:txBody>
      </p:sp>
      <p:sp>
        <p:nvSpPr>
          <p:cNvPr id="6" name="Espace réservé du pied de page 5"/>
          <p:cNvSpPr>
            <a:spLocks noGrp="1"/>
          </p:cNvSpPr>
          <p:nvPr>
            <p:ph type="ftr" sz="quarter" idx="11"/>
          </p:nvPr>
        </p:nvSpPr>
        <p:spPr>
          <a:xfrm>
            <a:off x="2343150" y="9181397"/>
            <a:ext cx="2171700" cy="527403"/>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4914900" y="9181397"/>
            <a:ext cx="1600200" cy="527403"/>
          </a:xfrm>
          <a:prstGeom prst="rect">
            <a:avLst/>
          </a:prstGeom>
        </p:spPr>
        <p:txBody>
          <a:bodyPr/>
          <a:lstStyle/>
          <a:p>
            <a:fld id="{325A0DE9-A772-E04A-8D2B-F2CE2E55CDF1}" type="slidenum">
              <a:rPr lang="fr-FR" smtClean="0"/>
              <a:t>‹#›</a:t>
            </a:fld>
            <a:endParaRPr lang="fr-FR"/>
          </a:p>
        </p:txBody>
      </p:sp>
    </p:spTree>
    <p:extLst>
      <p:ext uri="{BB962C8B-B14F-4D97-AF65-F5344CB8AC3E}">
        <p14:creationId xmlns:p14="http://schemas.microsoft.com/office/powerpoint/2010/main" val="160978045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emf"/><Relationship Id="rId14" Type="http://schemas.openxmlformats.org/officeDocument/2006/relationships/image" Target="../media/image2.emf"/><Relationship Id="rId15" Type="http://schemas.openxmlformats.org/officeDocument/2006/relationships/image" Target="../media/image3.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Image 7"/>
          <p:cNvPicPr>
            <a:picLocks noChangeAspect="1"/>
          </p:cNvPicPr>
          <p:nvPr userDrawn="1"/>
        </p:nvPicPr>
        <p:blipFill rotWithShape="1">
          <a:blip r:embed="rId13"/>
          <a:srcRect l="9928" t="1" b="-2"/>
          <a:stretch/>
        </p:blipFill>
        <p:spPr>
          <a:xfrm>
            <a:off x="0" y="9316391"/>
            <a:ext cx="6177130" cy="176169"/>
          </a:xfrm>
          <a:prstGeom prst="rect">
            <a:avLst/>
          </a:prstGeom>
        </p:spPr>
      </p:pic>
      <p:pic>
        <p:nvPicPr>
          <p:cNvPr id="7" name="Image 6"/>
          <p:cNvPicPr>
            <a:picLocks noChangeAspect="1"/>
          </p:cNvPicPr>
          <p:nvPr userDrawn="1"/>
        </p:nvPicPr>
        <p:blipFill rotWithShape="1">
          <a:blip r:embed="rId14"/>
          <a:srcRect l="13277" r="21336"/>
          <a:stretch/>
        </p:blipFill>
        <p:spPr>
          <a:xfrm>
            <a:off x="0" y="1018863"/>
            <a:ext cx="6858000" cy="8471915"/>
          </a:xfrm>
          <a:prstGeom prst="rect">
            <a:avLst/>
          </a:prstGeom>
        </p:spPr>
      </p:pic>
      <p:pic>
        <p:nvPicPr>
          <p:cNvPr id="9" name="Image 8"/>
          <p:cNvPicPr/>
          <p:nvPr userDrawn="1"/>
        </p:nvPicPr>
        <p:blipFill>
          <a:blip r:embed="rId15">
            <a:extLst>
              <a:ext uri="{28A0092B-C50C-407E-A947-70E740481C1C}">
                <a14:useLocalDpi xmlns:a14="http://schemas.microsoft.com/office/drawing/2010/main" val="0"/>
              </a:ext>
            </a:extLst>
          </a:blip>
          <a:stretch>
            <a:fillRect/>
          </a:stretch>
        </p:blipFill>
        <p:spPr>
          <a:xfrm>
            <a:off x="405979" y="366249"/>
            <a:ext cx="909955" cy="603885"/>
          </a:xfrm>
          <a:prstGeom prst="rect">
            <a:avLst/>
          </a:prstGeom>
          <a:extLst>
            <a:ext uri="{FAA26D3D-D897-4be2-8F04-BA451C77F1D7}">
              <ma14:placeholderFlag xmlns:ma14="http://schemas.microsoft.com/office/mac/drawingml/2011/main"/>
            </a:ext>
          </a:extLst>
        </p:spPr>
      </p:pic>
      <p:sp>
        <p:nvSpPr>
          <p:cNvPr id="10" name="Rectangle 9"/>
          <p:cNvSpPr/>
          <p:nvPr userDrawn="1"/>
        </p:nvSpPr>
        <p:spPr>
          <a:xfrm>
            <a:off x="0" y="9622866"/>
            <a:ext cx="6858000" cy="205184"/>
          </a:xfrm>
          <a:prstGeom prst="rect">
            <a:avLst/>
          </a:prstGeom>
        </p:spPr>
        <p:txBody>
          <a:bodyPr wrap="square">
            <a:spAutoFit/>
          </a:bodyPr>
          <a:lstStyle/>
          <a:p>
            <a:pPr algn="ctr" rtl="0"/>
            <a:r>
              <a:rPr lang="fr-FR" sz="1100" b="1" i="0" u="none" strike="noStrike" kern="1200" baseline="30000" dirty="0" smtClean="0">
                <a:solidFill>
                  <a:schemeClr val="bg1">
                    <a:lumMod val="50000"/>
                  </a:schemeClr>
                </a:solidFill>
                <a:latin typeface="Helvetica"/>
                <a:ea typeface="+mn-ea"/>
                <a:cs typeface="Helvetica"/>
              </a:rPr>
              <a:t>Sandrine Baslé</a:t>
            </a:r>
            <a:r>
              <a:rPr lang="fr-FR" sz="1100" b="0" i="0" u="none" strike="noStrike" kern="1200" baseline="30000" dirty="0" smtClean="0">
                <a:solidFill>
                  <a:schemeClr val="bg1">
                    <a:lumMod val="50000"/>
                  </a:schemeClr>
                </a:solidFill>
                <a:latin typeface="Helvetica"/>
                <a:ea typeface="+mn-ea"/>
                <a:cs typeface="Helvetica"/>
              </a:rPr>
              <a:t> +33 (0)6 76 71 63 32 </a:t>
            </a:r>
            <a:r>
              <a:rPr lang="fr-FR" sz="1100" b="0" i="0" u="none" strike="noStrike" kern="1200" baseline="30000" dirty="0" err="1" smtClean="0">
                <a:solidFill>
                  <a:schemeClr val="bg1">
                    <a:lumMod val="50000"/>
                  </a:schemeClr>
                </a:solidFill>
                <a:latin typeface="Helvetica"/>
                <a:ea typeface="+mn-ea"/>
                <a:cs typeface="Helvetica"/>
              </a:rPr>
              <a:t>sandrine.basle@qualiview-conseil.com</a:t>
            </a:r>
            <a:endParaRPr lang="fr-FR" sz="1100" b="0" i="0" u="none" strike="noStrike" kern="1200" baseline="30000" dirty="0" smtClean="0">
              <a:solidFill>
                <a:schemeClr val="bg1">
                  <a:lumMod val="50000"/>
                </a:schemeClr>
              </a:solidFill>
              <a:latin typeface="Helvetica"/>
              <a:ea typeface="+mn-ea"/>
              <a:cs typeface="Helvetica"/>
            </a:endParaRPr>
          </a:p>
        </p:txBody>
      </p:sp>
    </p:spTree>
    <p:extLst>
      <p:ext uri="{BB962C8B-B14F-4D97-AF65-F5344CB8AC3E}">
        <p14:creationId xmlns:p14="http://schemas.microsoft.com/office/powerpoint/2010/main" val="1879780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1297785"/>
            <a:ext cx="6858000" cy="369332"/>
          </a:xfrm>
          <a:prstGeom prst="rect">
            <a:avLst/>
          </a:prstGeom>
          <a:noFill/>
        </p:spPr>
        <p:txBody>
          <a:bodyPr wrap="square" rtlCol="0">
            <a:spAutoFit/>
          </a:bodyPr>
          <a:lstStyle/>
          <a:p>
            <a:pPr algn="ctr"/>
            <a:r>
              <a:rPr lang="fr-FR" b="1" dirty="0" smtClean="0">
                <a:solidFill>
                  <a:srgbClr val="F7A23B"/>
                </a:solidFill>
                <a:latin typeface="Helvetica"/>
                <a:cs typeface="Helvetica"/>
              </a:rPr>
              <a:t>LA QUALITE DE VIE AU TRAVAIL</a:t>
            </a:r>
            <a:endParaRPr lang="fr-FR" b="1" dirty="0" smtClean="0">
              <a:solidFill>
                <a:srgbClr val="F7A23B"/>
              </a:solidFill>
              <a:latin typeface="Helvetica"/>
              <a:cs typeface="Helvetica"/>
            </a:endParaRPr>
          </a:p>
        </p:txBody>
      </p:sp>
      <p:sp>
        <p:nvSpPr>
          <p:cNvPr id="7" name="ZoneTexte 6"/>
          <p:cNvSpPr txBox="1"/>
          <p:nvPr/>
        </p:nvSpPr>
        <p:spPr>
          <a:xfrm>
            <a:off x="776941" y="1675178"/>
            <a:ext cx="5423648" cy="307777"/>
          </a:xfrm>
          <a:prstGeom prst="rect">
            <a:avLst/>
          </a:prstGeom>
          <a:noFill/>
        </p:spPr>
        <p:txBody>
          <a:bodyPr wrap="square" rtlCol="0">
            <a:spAutoFit/>
          </a:bodyPr>
          <a:lstStyle/>
          <a:p>
            <a:pPr algn="ctr"/>
            <a:r>
              <a:rPr lang="fr-FR" sz="1400" dirty="0" smtClean="0">
                <a:solidFill>
                  <a:srgbClr val="F7A23B"/>
                </a:solidFill>
                <a:latin typeface="Helvetica"/>
                <a:cs typeface="Helvetica"/>
              </a:rPr>
              <a:t>RESULTAT D’ETUDE</a:t>
            </a:r>
            <a:endParaRPr lang="fr-FR" sz="1400" dirty="0">
              <a:solidFill>
                <a:srgbClr val="F7A23B"/>
              </a:solidFill>
              <a:latin typeface="Helvetica"/>
              <a:cs typeface="Helvetica"/>
            </a:endParaRPr>
          </a:p>
        </p:txBody>
      </p:sp>
      <p:sp>
        <p:nvSpPr>
          <p:cNvPr id="8" name="ZoneTexte 7"/>
          <p:cNvSpPr txBox="1"/>
          <p:nvPr/>
        </p:nvSpPr>
        <p:spPr>
          <a:xfrm>
            <a:off x="732118" y="5446816"/>
            <a:ext cx="998071" cy="707886"/>
          </a:xfrm>
          <a:prstGeom prst="rect">
            <a:avLst/>
          </a:prstGeom>
          <a:noFill/>
        </p:spPr>
        <p:txBody>
          <a:bodyPr wrap="square" rtlCol="0">
            <a:spAutoFit/>
          </a:bodyPr>
          <a:lstStyle/>
          <a:p>
            <a:r>
              <a:rPr lang="fr-FR" sz="4000" b="1" dirty="0" smtClean="0">
                <a:solidFill>
                  <a:srgbClr val="F7A23B"/>
                </a:solidFill>
                <a:latin typeface="Helvetica"/>
                <a:cs typeface="Helvetica"/>
              </a:rPr>
              <a:t>01</a:t>
            </a:r>
          </a:p>
        </p:txBody>
      </p:sp>
      <p:sp>
        <p:nvSpPr>
          <p:cNvPr id="9" name="ZoneTexte 8"/>
          <p:cNvSpPr txBox="1"/>
          <p:nvPr/>
        </p:nvSpPr>
        <p:spPr>
          <a:xfrm>
            <a:off x="871511" y="2337376"/>
            <a:ext cx="5423648" cy="3108544"/>
          </a:xfrm>
          <a:prstGeom prst="rect">
            <a:avLst/>
          </a:prstGeom>
          <a:noFill/>
        </p:spPr>
        <p:txBody>
          <a:bodyPr wrap="square" rtlCol="0">
            <a:spAutoFit/>
          </a:bodyPr>
          <a:lstStyle/>
          <a:p>
            <a:r>
              <a:rPr lang="fr-FR" sz="1400" b="1" dirty="0" smtClean="0">
                <a:solidFill>
                  <a:schemeClr val="tx1">
                    <a:lumMod val="65000"/>
                    <a:lumOff val="35000"/>
                  </a:schemeClr>
                </a:solidFill>
                <a:latin typeface="Helvetica"/>
                <a:cs typeface="Helvetica"/>
              </a:rPr>
              <a:t>Il s’agissait de synthétiser ce que les Ressources Humaines mettent en place en matière de Qualité de Vie au Travail et de comprendre ce qui fonctionne et pourquoi.</a:t>
            </a:r>
          </a:p>
          <a:p>
            <a:endParaRPr lang="fr-FR" sz="1400" b="1" dirty="0" smtClean="0">
              <a:solidFill>
                <a:schemeClr val="tx1">
                  <a:lumMod val="65000"/>
                  <a:lumOff val="35000"/>
                </a:schemeClr>
              </a:solidFill>
              <a:latin typeface="Helvetica"/>
              <a:cs typeface="Helvetica"/>
            </a:endParaRPr>
          </a:p>
          <a:p>
            <a:r>
              <a:rPr lang="fr-FR" sz="1400" b="1" dirty="0" smtClean="0">
                <a:solidFill>
                  <a:schemeClr val="tx1">
                    <a:lumMod val="65000"/>
                    <a:lumOff val="35000"/>
                  </a:schemeClr>
                </a:solidFill>
                <a:latin typeface="Helvetica"/>
                <a:cs typeface="Helvetica"/>
              </a:rPr>
              <a:t>Cette étude </a:t>
            </a:r>
            <a:r>
              <a:rPr lang="fr-FR" sz="1400" b="1" dirty="0" smtClean="0">
                <a:solidFill>
                  <a:schemeClr val="tx1">
                    <a:lumMod val="65000"/>
                    <a:lumOff val="35000"/>
                  </a:schemeClr>
                </a:solidFill>
                <a:latin typeface="Helvetica"/>
                <a:cs typeface="Helvetica"/>
              </a:rPr>
              <a:t>qualitative </a:t>
            </a:r>
            <a:r>
              <a:rPr lang="fr-FR" sz="1400" b="1" dirty="0">
                <a:solidFill>
                  <a:schemeClr val="tx1">
                    <a:lumMod val="65000"/>
                    <a:lumOff val="35000"/>
                  </a:schemeClr>
                </a:solidFill>
                <a:latin typeface="Helvetica"/>
                <a:cs typeface="Helvetica"/>
              </a:rPr>
              <a:t>a été </a:t>
            </a:r>
            <a:r>
              <a:rPr lang="fr-FR" sz="1400" b="1" dirty="0" smtClean="0">
                <a:solidFill>
                  <a:schemeClr val="tx1">
                    <a:lumMod val="65000"/>
                    <a:lumOff val="35000"/>
                  </a:schemeClr>
                </a:solidFill>
                <a:latin typeface="Helvetica"/>
                <a:cs typeface="Helvetica"/>
              </a:rPr>
              <a:t>menée en 2013 et 2014 sur entretiens individuels </a:t>
            </a:r>
            <a:r>
              <a:rPr lang="fr-FR" sz="1400" b="1" dirty="0">
                <a:solidFill>
                  <a:schemeClr val="tx1">
                    <a:lumMod val="65000"/>
                    <a:lumOff val="35000"/>
                  </a:schemeClr>
                </a:solidFill>
                <a:latin typeface="Helvetica"/>
                <a:cs typeface="Helvetica"/>
              </a:rPr>
              <a:t>auprès de 45 </a:t>
            </a:r>
            <a:r>
              <a:rPr lang="fr-FR" sz="1400" b="1" dirty="0">
                <a:solidFill>
                  <a:schemeClr val="tx1">
                    <a:lumMod val="65000"/>
                    <a:lumOff val="35000"/>
                  </a:schemeClr>
                </a:solidFill>
                <a:latin typeface="Helvetica"/>
                <a:cs typeface="Helvetica"/>
              </a:rPr>
              <a:t>r</a:t>
            </a:r>
            <a:r>
              <a:rPr lang="fr-FR" sz="1400" b="1" dirty="0" smtClean="0">
                <a:solidFill>
                  <a:schemeClr val="tx1">
                    <a:lumMod val="65000"/>
                    <a:lumOff val="35000"/>
                  </a:schemeClr>
                </a:solidFill>
                <a:latin typeface="Helvetica"/>
                <a:cs typeface="Helvetica"/>
              </a:rPr>
              <a:t>eprésentants des Ressources Humaines,</a:t>
            </a:r>
            <a:r>
              <a:rPr lang="fr-FR" sz="1400" dirty="0">
                <a:solidFill>
                  <a:schemeClr val="tx1">
                    <a:lumMod val="65000"/>
                    <a:lumOff val="35000"/>
                  </a:schemeClr>
                </a:solidFill>
                <a:latin typeface="Helvetica"/>
                <a:cs typeface="Helvetica"/>
              </a:rPr>
              <a:t> </a:t>
            </a:r>
            <a:r>
              <a:rPr lang="fr-FR" sz="1400" b="1" dirty="0" smtClean="0">
                <a:solidFill>
                  <a:schemeClr val="tx1">
                    <a:lumMod val="65000"/>
                    <a:lumOff val="35000"/>
                  </a:schemeClr>
                </a:solidFill>
                <a:latin typeface="Helvetica"/>
                <a:cs typeface="Helvetica"/>
              </a:rPr>
              <a:t>appartenant à :</a:t>
            </a:r>
            <a:endParaRPr lang="fr-FR" sz="1400" b="1" dirty="0">
              <a:solidFill>
                <a:schemeClr val="tx1">
                  <a:lumMod val="65000"/>
                  <a:lumOff val="35000"/>
                </a:schemeClr>
              </a:solidFill>
              <a:latin typeface="Helvetica"/>
              <a:cs typeface="Helvetica"/>
            </a:endParaRPr>
          </a:p>
          <a:p>
            <a:endParaRPr lang="fr-FR" sz="1400" dirty="0" smtClean="0">
              <a:solidFill>
                <a:schemeClr val="tx1">
                  <a:lumMod val="65000"/>
                  <a:lumOff val="35000"/>
                </a:schemeClr>
              </a:solidFill>
              <a:latin typeface="Helvetica"/>
              <a:cs typeface="Helvetica"/>
            </a:endParaRPr>
          </a:p>
          <a:p>
            <a:r>
              <a:rPr lang="fr-FR" sz="1400" dirty="0" smtClean="0">
                <a:solidFill>
                  <a:schemeClr val="tx1">
                    <a:lumMod val="65000"/>
                    <a:lumOff val="35000"/>
                  </a:schemeClr>
                </a:solidFill>
                <a:latin typeface="Helvetica"/>
                <a:cs typeface="Helvetica"/>
              </a:rPr>
              <a:t>- 5 </a:t>
            </a:r>
            <a:r>
              <a:rPr lang="fr-FR" sz="1400" dirty="0">
                <a:solidFill>
                  <a:schemeClr val="tx1">
                    <a:lumMod val="65000"/>
                    <a:lumOff val="35000"/>
                  </a:schemeClr>
                </a:solidFill>
                <a:latin typeface="Helvetica"/>
                <a:cs typeface="Helvetica"/>
              </a:rPr>
              <a:t>entreprises du secteur public et 40 entreprises du secteur </a:t>
            </a:r>
            <a:r>
              <a:rPr lang="fr-FR" sz="1400" dirty="0" smtClean="0">
                <a:solidFill>
                  <a:schemeClr val="tx1">
                    <a:lumMod val="65000"/>
                    <a:lumOff val="35000"/>
                  </a:schemeClr>
                </a:solidFill>
                <a:latin typeface="Helvetica"/>
                <a:cs typeface="Helvetica"/>
              </a:rPr>
              <a:t>privé ; </a:t>
            </a:r>
          </a:p>
          <a:p>
            <a:r>
              <a:rPr lang="fr-FR" sz="1400" dirty="0" smtClean="0">
                <a:solidFill>
                  <a:schemeClr val="tx1">
                    <a:lumMod val="65000"/>
                    <a:lumOff val="35000"/>
                  </a:schemeClr>
                </a:solidFill>
                <a:latin typeface="Helvetica"/>
                <a:cs typeface="Helvetica"/>
              </a:rPr>
              <a:t>- 12 </a:t>
            </a:r>
            <a:r>
              <a:rPr lang="fr-FR" sz="1400" dirty="0">
                <a:solidFill>
                  <a:schemeClr val="tx1">
                    <a:lumMod val="65000"/>
                    <a:lumOff val="35000"/>
                  </a:schemeClr>
                </a:solidFill>
                <a:latin typeface="Helvetica"/>
                <a:cs typeface="Helvetica"/>
              </a:rPr>
              <a:t>structures de moins de 1 000 salariés, 22 structures de 1 000 à moins de 20 000 salariés et 11 de plus de 20 000 salariés </a:t>
            </a:r>
            <a:r>
              <a:rPr lang="fr-FR" sz="1400" dirty="0" smtClean="0">
                <a:solidFill>
                  <a:schemeClr val="tx1">
                    <a:lumMod val="65000"/>
                    <a:lumOff val="35000"/>
                  </a:schemeClr>
                </a:solidFill>
                <a:latin typeface="Helvetica"/>
                <a:cs typeface="Helvetica"/>
              </a:rPr>
              <a:t>;</a:t>
            </a:r>
            <a:endParaRPr lang="fr-FR" sz="1400" dirty="0">
              <a:solidFill>
                <a:schemeClr val="tx1">
                  <a:lumMod val="65000"/>
                  <a:lumOff val="35000"/>
                </a:schemeClr>
              </a:solidFill>
              <a:latin typeface="Helvetica"/>
              <a:cs typeface="Helvetica"/>
            </a:endParaRPr>
          </a:p>
          <a:p>
            <a:r>
              <a:rPr lang="fr-FR" sz="1400" dirty="0" smtClean="0">
                <a:solidFill>
                  <a:schemeClr val="tx1">
                    <a:lumMod val="65000"/>
                    <a:lumOff val="35000"/>
                  </a:schemeClr>
                </a:solidFill>
                <a:latin typeface="Helvetica"/>
                <a:cs typeface="Helvetica"/>
              </a:rPr>
              <a:t>- Secteurs </a:t>
            </a:r>
            <a:r>
              <a:rPr lang="fr-FR" sz="1400" dirty="0">
                <a:solidFill>
                  <a:schemeClr val="tx1">
                    <a:lumMod val="65000"/>
                    <a:lumOff val="35000"/>
                  </a:schemeClr>
                </a:solidFill>
                <a:latin typeface="Helvetica"/>
                <a:cs typeface="Helvetica"/>
              </a:rPr>
              <a:t>: industrie, tourisme, services, nouvelles technologies, transports, 	banque/assurance, santé, grande distribution, luxe</a:t>
            </a:r>
            <a:r>
              <a:rPr lang="fr-FR" sz="1400" dirty="0" smtClean="0">
                <a:solidFill>
                  <a:schemeClr val="tx1">
                    <a:lumMod val="65000"/>
                    <a:lumOff val="35000"/>
                  </a:schemeClr>
                </a:solidFill>
                <a:latin typeface="Helvetica"/>
                <a:cs typeface="Helvetica"/>
              </a:rPr>
              <a:t>…</a:t>
            </a:r>
            <a:endParaRPr lang="fr-FR" sz="1400" b="1" dirty="0" smtClean="0">
              <a:solidFill>
                <a:schemeClr val="tx1">
                  <a:lumMod val="65000"/>
                  <a:lumOff val="35000"/>
                </a:schemeClr>
              </a:solidFill>
              <a:latin typeface="Helvetica"/>
              <a:cs typeface="Helvetica"/>
            </a:endParaRPr>
          </a:p>
        </p:txBody>
      </p:sp>
      <p:sp>
        <p:nvSpPr>
          <p:cNvPr id="10" name="ZoneTexte 9"/>
          <p:cNvSpPr txBox="1"/>
          <p:nvPr/>
        </p:nvSpPr>
        <p:spPr>
          <a:xfrm>
            <a:off x="1434352" y="5553716"/>
            <a:ext cx="4766237" cy="307777"/>
          </a:xfrm>
          <a:prstGeom prst="rect">
            <a:avLst/>
          </a:prstGeom>
          <a:noFill/>
        </p:spPr>
        <p:txBody>
          <a:bodyPr wrap="square" rtlCol="0">
            <a:spAutoFit/>
          </a:bodyPr>
          <a:lstStyle/>
          <a:p>
            <a:r>
              <a:rPr lang="fr-FR" sz="1400" dirty="0" smtClean="0">
                <a:solidFill>
                  <a:srgbClr val="F7A23B"/>
                </a:solidFill>
                <a:latin typeface="Hevetica"/>
                <a:cs typeface="Hevetica"/>
              </a:rPr>
              <a:t>QU’EST QUE LA QVT ?</a:t>
            </a:r>
            <a:endParaRPr lang="fr-FR" sz="1400" dirty="0">
              <a:solidFill>
                <a:srgbClr val="F7A23B"/>
              </a:solidFill>
              <a:latin typeface="Hevetica"/>
              <a:cs typeface="Hevetica"/>
            </a:endParaRPr>
          </a:p>
        </p:txBody>
      </p:sp>
      <p:sp>
        <p:nvSpPr>
          <p:cNvPr id="11" name="ZoneTexte 10"/>
          <p:cNvSpPr txBox="1"/>
          <p:nvPr/>
        </p:nvSpPr>
        <p:spPr>
          <a:xfrm>
            <a:off x="1392390" y="5900705"/>
            <a:ext cx="5047573" cy="2862322"/>
          </a:xfrm>
          <a:prstGeom prst="rect">
            <a:avLst/>
          </a:prstGeom>
          <a:noFill/>
        </p:spPr>
        <p:txBody>
          <a:bodyPr wrap="square" rtlCol="0">
            <a:spAutoFit/>
          </a:bodyPr>
          <a:lstStyle/>
          <a:p>
            <a:pPr lvl="0"/>
            <a:r>
              <a:rPr lang="fr-FR" sz="1200" dirty="0" smtClean="0">
                <a:solidFill>
                  <a:schemeClr val="tx1">
                    <a:lumMod val="65000"/>
                    <a:lumOff val="35000"/>
                  </a:schemeClr>
                </a:solidFill>
                <a:latin typeface="Helvetica"/>
                <a:cs typeface="Helvetica"/>
              </a:rPr>
              <a:t>80</a:t>
            </a:r>
            <a:r>
              <a:rPr lang="fr-FR" sz="1200" dirty="0">
                <a:solidFill>
                  <a:schemeClr val="tx1">
                    <a:lumMod val="65000"/>
                    <a:lumOff val="35000"/>
                  </a:schemeClr>
                </a:solidFill>
                <a:latin typeface="Helvetica"/>
                <a:cs typeface="Helvetica"/>
              </a:rPr>
              <a:t>% des personnes interrogées citent comme </a:t>
            </a:r>
            <a:r>
              <a:rPr lang="fr-FR" sz="1200" dirty="0" smtClean="0">
                <a:solidFill>
                  <a:schemeClr val="tx1">
                    <a:lumMod val="65000"/>
                    <a:lumOff val="35000"/>
                  </a:schemeClr>
                </a:solidFill>
                <a:latin typeface="Helvetica"/>
                <a:cs typeface="Helvetica"/>
              </a:rPr>
              <a:t>première composante de la QVT les </a:t>
            </a:r>
            <a:r>
              <a:rPr lang="fr-FR" sz="1200" b="1" dirty="0">
                <a:solidFill>
                  <a:schemeClr val="tx1">
                    <a:lumMod val="65000"/>
                    <a:lumOff val="35000"/>
                  </a:schemeClr>
                </a:solidFill>
                <a:latin typeface="Helvetica"/>
                <a:cs typeface="Helvetica"/>
              </a:rPr>
              <a:t>conditions matérielles</a:t>
            </a:r>
            <a:r>
              <a:rPr lang="fr-FR" sz="1200" dirty="0">
                <a:solidFill>
                  <a:schemeClr val="tx1">
                    <a:lumMod val="65000"/>
                    <a:lumOff val="35000"/>
                  </a:schemeClr>
                </a:solidFill>
                <a:latin typeface="Helvetica"/>
                <a:cs typeface="Helvetica"/>
              </a:rPr>
              <a:t>. C’est un aspect visible, donc auquel l’on pense plus facilement</a:t>
            </a:r>
            <a:r>
              <a:rPr lang="fr-FR" sz="1200" dirty="0" smtClean="0">
                <a:solidFill>
                  <a:schemeClr val="tx1">
                    <a:lumMod val="65000"/>
                    <a:lumOff val="35000"/>
                  </a:schemeClr>
                </a:solidFill>
                <a:latin typeface="Helvetica"/>
                <a:cs typeface="Helvetica"/>
              </a:rPr>
              <a:t>.</a:t>
            </a:r>
          </a:p>
          <a:p>
            <a:pPr lvl="0"/>
            <a:endParaRPr lang="fr-FR" sz="1200" dirty="0">
              <a:solidFill>
                <a:schemeClr val="tx1">
                  <a:lumMod val="65000"/>
                  <a:lumOff val="35000"/>
                </a:schemeClr>
              </a:solidFill>
              <a:latin typeface="Helvetica"/>
              <a:cs typeface="Helvetica"/>
            </a:endParaRPr>
          </a:p>
          <a:p>
            <a:pPr lvl="0"/>
            <a:r>
              <a:rPr lang="fr-FR" sz="1200" b="1" dirty="0">
                <a:solidFill>
                  <a:schemeClr val="tx1">
                    <a:lumMod val="65000"/>
                    <a:lumOff val="35000"/>
                  </a:schemeClr>
                </a:solidFill>
                <a:latin typeface="Helvetica"/>
                <a:cs typeface="Helvetica"/>
              </a:rPr>
              <a:t>L’équilibre entre vie privée et vie professionnelle</a:t>
            </a:r>
            <a:r>
              <a:rPr lang="fr-FR" sz="1200" dirty="0">
                <a:solidFill>
                  <a:schemeClr val="tx1">
                    <a:lumMod val="65000"/>
                    <a:lumOff val="35000"/>
                  </a:schemeClr>
                </a:solidFill>
                <a:latin typeface="Helvetica"/>
                <a:cs typeface="Helvetica"/>
              </a:rPr>
              <a:t> est aussi un élément important. Il comporte divers aspects, et notamment le télétravail, qui devient un sujet incontournable. Parmi les 45 entreprises interrogées, toutes y pensent, et 18 </a:t>
            </a:r>
            <a:r>
              <a:rPr lang="fr-FR" sz="1200" dirty="0" smtClean="0">
                <a:solidFill>
                  <a:schemeClr val="tx1">
                    <a:lumMod val="65000"/>
                    <a:lumOff val="35000"/>
                  </a:schemeClr>
                </a:solidFill>
                <a:latin typeface="Helvetica"/>
                <a:cs typeface="Helvetica"/>
              </a:rPr>
              <a:t>l’ont mis en </a:t>
            </a:r>
            <a:r>
              <a:rPr lang="fr-FR" sz="1200" dirty="0">
                <a:solidFill>
                  <a:schemeClr val="tx1">
                    <a:lumMod val="65000"/>
                    <a:lumOff val="35000"/>
                  </a:schemeClr>
                </a:solidFill>
                <a:latin typeface="Helvetica"/>
                <a:cs typeface="Helvetica"/>
              </a:rPr>
              <a:t>place</a:t>
            </a:r>
            <a:r>
              <a:rPr lang="fr-FR" sz="1200" dirty="0" smtClean="0">
                <a:solidFill>
                  <a:schemeClr val="tx1">
                    <a:lumMod val="65000"/>
                    <a:lumOff val="35000"/>
                  </a:schemeClr>
                </a:solidFill>
                <a:latin typeface="Helvetica"/>
                <a:cs typeface="Helvetica"/>
              </a:rPr>
              <a:t>.</a:t>
            </a:r>
          </a:p>
          <a:p>
            <a:pPr lvl="0"/>
            <a:endParaRPr lang="fr-FR" sz="1200" dirty="0">
              <a:solidFill>
                <a:schemeClr val="tx1">
                  <a:lumMod val="65000"/>
                  <a:lumOff val="35000"/>
                </a:schemeClr>
              </a:solidFill>
              <a:latin typeface="Helvetica"/>
              <a:cs typeface="Helvetica"/>
            </a:endParaRPr>
          </a:p>
          <a:p>
            <a:pPr lvl="0"/>
            <a:r>
              <a:rPr lang="fr-FR" sz="1200" dirty="0">
                <a:solidFill>
                  <a:schemeClr val="tx1">
                    <a:lumMod val="65000"/>
                    <a:lumOff val="35000"/>
                  </a:schemeClr>
                </a:solidFill>
                <a:latin typeface="Helvetica"/>
                <a:cs typeface="Helvetica"/>
              </a:rPr>
              <a:t>Le troisième sujet cité est celui du </a:t>
            </a:r>
            <a:r>
              <a:rPr lang="fr-FR" sz="1200" b="1" dirty="0" smtClean="0">
                <a:solidFill>
                  <a:schemeClr val="tx1">
                    <a:lumMod val="65000"/>
                    <a:lumOff val="35000"/>
                  </a:schemeClr>
                </a:solidFill>
                <a:latin typeface="Helvetica"/>
                <a:cs typeface="Helvetica"/>
              </a:rPr>
              <a:t>dialogue </a:t>
            </a:r>
            <a:r>
              <a:rPr lang="fr-FR" sz="1200" dirty="0" smtClean="0">
                <a:solidFill>
                  <a:schemeClr val="tx1">
                    <a:lumMod val="65000"/>
                    <a:lumOff val="35000"/>
                  </a:schemeClr>
                </a:solidFill>
                <a:latin typeface="Helvetica"/>
                <a:cs typeface="Helvetica"/>
              </a:rPr>
              <a:t>qu’il soit à deux ou en groupe, formel ou informel, montant ou descendant (des managers ou des RH vers les salariés).</a:t>
            </a:r>
          </a:p>
          <a:p>
            <a:pPr lvl="0"/>
            <a:endParaRPr lang="fr-FR" sz="1200" dirty="0">
              <a:solidFill>
                <a:schemeClr val="tx1">
                  <a:lumMod val="65000"/>
                  <a:lumOff val="35000"/>
                </a:schemeClr>
              </a:solidFill>
              <a:latin typeface="Helvetica"/>
              <a:cs typeface="Helvetica"/>
            </a:endParaRPr>
          </a:p>
          <a:p>
            <a:r>
              <a:rPr lang="fr-FR" sz="1200" dirty="0" smtClean="0">
                <a:solidFill>
                  <a:schemeClr val="tx1">
                    <a:lumMod val="65000"/>
                    <a:lumOff val="35000"/>
                  </a:schemeClr>
                </a:solidFill>
                <a:latin typeface="Helvetica"/>
                <a:cs typeface="Helvetica"/>
              </a:rPr>
              <a:t>Des </a:t>
            </a:r>
            <a:r>
              <a:rPr lang="fr-FR" sz="1200" b="1" dirty="0" smtClean="0">
                <a:solidFill>
                  <a:schemeClr val="tx1">
                    <a:lumMod val="65000"/>
                    <a:lumOff val="35000"/>
                  </a:schemeClr>
                </a:solidFill>
                <a:latin typeface="Helvetica"/>
                <a:cs typeface="Helvetica"/>
              </a:rPr>
              <a:t>indicateurs</a:t>
            </a:r>
            <a:r>
              <a:rPr lang="fr-FR" sz="1200" dirty="0" smtClean="0">
                <a:solidFill>
                  <a:schemeClr val="tx1">
                    <a:lumMod val="65000"/>
                    <a:lumOff val="35000"/>
                  </a:schemeClr>
                </a:solidFill>
                <a:latin typeface="Helvetica"/>
                <a:cs typeface="Helvetica"/>
              </a:rPr>
              <a:t> </a:t>
            </a:r>
            <a:r>
              <a:rPr lang="fr-FR" sz="1200" dirty="0">
                <a:solidFill>
                  <a:schemeClr val="tx1">
                    <a:lumMod val="65000"/>
                    <a:lumOff val="35000"/>
                  </a:schemeClr>
                </a:solidFill>
                <a:latin typeface="Helvetica"/>
                <a:cs typeface="Helvetica"/>
              </a:rPr>
              <a:t>sont </a:t>
            </a:r>
            <a:r>
              <a:rPr lang="fr-FR" sz="1200" dirty="0" smtClean="0">
                <a:solidFill>
                  <a:schemeClr val="tx1">
                    <a:lumMod val="65000"/>
                    <a:lumOff val="35000"/>
                  </a:schemeClr>
                </a:solidFill>
                <a:latin typeface="Helvetica"/>
                <a:cs typeface="Helvetica"/>
              </a:rPr>
              <a:t>souvent utilisés par </a:t>
            </a:r>
            <a:r>
              <a:rPr lang="fr-FR" sz="1200" dirty="0">
                <a:solidFill>
                  <a:schemeClr val="tx1">
                    <a:lumMod val="65000"/>
                    <a:lumOff val="35000"/>
                  </a:schemeClr>
                </a:solidFill>
                <a:latin typeface="Helvetica"/>
                <a:cs typeface="Helvetica"/>
              </a:rPr>
              <a:t>les </a:t>
            </a:r>
            <a:r>
              <a:rPr lang="fr-FR" sz="1200" dirty="0" smtClean="0">
                <a:solidFill>
                  <a:schemeClr val="tx1">
                    <a:lumMod val="65000"/>
                    <a:lumOff val="35000"/>
                  </a:schemeClr>
                </a:solidFill>
                <a:latin typeface="Helvetica"/>
                <a:cs typeface="Helvetica"/>
              </a:rPr>
              <a:t>DRH</a:t>
            </a:r>
            <a:r>
              <a:rPr lang="fr-FR" sz="1200" dirty="0">
                <a:solidFill>
                  <a:schemeClr val="tx1">
                    <a:lumMod val="65000"/>
                    <a:lumOff val="35000"/>
                  </a:schemeClr>
                </a:solidFill>
                <a:latin typeface="Helvetica"/>
                <a:cs typeface="Helvetica"/>
              </a:rPr>
              <a:t> </a:t>
            </a:r>
            <a:r>
              <a:rPr lang="fr-FR" sz="1200" dirty="0" smtClean="0">
                <a:solidFill>
                  <a:schemeClr val="tx1">
                    <a:lumMod val="65000"/>
                    <a:lumOff val="35000"/>
                  </a:schemeClr>
                </a:solidFill>
                <a:latin typeface="Helvetica"/>
                <a:cs typeface="Helvetica"/>
              </a:rPr>
              <a:t>: le turnover, l’absentéisme</a:t>
            </a:r>
            <a:r>
              <a:rPr lang="fr-FR" sz="1200" dirty="0">
                <a:solidFill>
                  <a:schemeClr val="tx1">
                    <a:lumMod val="65000"/>
                    <a:lumOff val="35000"/>
                  </a:schemeClr>
                </a:solidFill>
                <a:latin typeface="Helvetica"/>
                <a:cs typeface="Helvetica"/>
              </a:rPr>
              <a:t>, </a:t>
            </a:r>
            <a:r>
              <a:rPr lang="fr-FR" sz="1200" dirty="0" smtClean="0">
                <a:solidFill>
                  <a:schemeClr val="tx1">
                    <a:lumMod val="65000"/>
                    <a:lumOff val="35000"/>
                  </a:schemeClr>
                </a:solidFill>
                <a:latin typeface="Helvetica"/>
                <a:cs typeface="Helvetica"/>
              </a:rPr>
              <a:t>le nombre </a:t>
            </a:r>
            <a:r>
              <a:rPr lang="fr-FR" sz="1200" dirty="0">
                <a:solidFill>
                  <a:schemeClr val="tx1">
                    <a:lumMod val="65000"/>
                    <a:lumOff val="35000"/>
                  </a:schemeClr>
                </a:solidFill>
                <a:latin typeface="Helvetica"/>
                <a:cs typeface="Helvetica"/>
              </a:rPr>
              <a:t>de démissions et </a:t>
            </a:r>
            <a:r>
              <a:rPr lang="fr-FR" sz="1200" dirty="0" smtClean="0">
                <a:solidFill>
                  <a:schemeClr val="tx1">
                    <a:lumMod val="65000"/>
                    <a:lumOff val="35000"/>
                  </a:schemeClr>
                </a:solidFill>
                <a:latin typeface="Helvetica"/>
                <a:cs typeface="Helvetica"/>
              </a:rPr>
              <a:t>les </a:t>
            </a:r>
            <a:r>
              <a:rPr lang="fr-FR" sz="1200" dirty="0">
                <a:solidFill>
                  <a:schemeClr val="tx1">
                    <a:lumMod val="65000"/>
                    <a:lumOff val="35000"/>
                  </a:schemeClr>
                </a:solidFill>
                <a:latin typeface="Helvetica"/>
                <a:cs typeface="Helvetica"/>
              </a:rPr>
              <a:t>arrêts maladie.</a:t>
            </a:r>
          </a:p>
        </p:txBody>
      </p:sp>
    </p:spTree>
    <p:extLst>
      <p:ext uri="{BB962C8B-B14F-4D97-AF65-F5344CB8AC3E}">
        <p14:creationId xmlns:p14="http://schemas.microsoft.com/office/powerpoint/2010/main" val="3029978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57413" y="4683270"/>
            <a:ext cx="998071" cy="707886"/>
          </a:xfrm>
          <a:prstGeom prst="rect">
            <a:avLst/>
          </a:prstGeom>
          <a:noFill/>
        </p:spPr>
        <p:txBody>
          <a:bodyPr wrap="square" rtlCol="0">
            <a:spAutoFit/>
          </a:bodyPr>
          <a:lstStyle/>
          <a:p>
            <a:r>
              <a:rPr lang="fr-FR" sz="4000" b="1" dirty="0" smtClean="0">
                <a:solidFill>
                  <a:srgbClr val="F7A23B"/>
                </a:solidFill>
                <a:latin typeface="Helvetica"/>
                <a:cs typeface="Helvetica"/>
              </a:rPr>
              <a:t>03</a:t>
            </a:r>
          </a:p>
        </p:txBody>
      </p:sp>
      <p:sp>
        <p:nvSpPr>
          <p:cNvPr id="5" name="ZoneTexte 4"/>
          <p:cNvSpPr txBox="1"/>
          <p:nvPr/>
        </p:nvSpPr>
        <p:spPr>
          <a:xfrm>
            <a:off x="1359647" y="4820052"/>
            <a:ext cx="4766237" cy="307777"/>
          </a:xfrm>
          <a:prstGeom prst="rect">
            <a:avLst/>
          </a:prstGeom>
          <a:noFill/>
        </p:spPr>
        <p:txBody>
          <a:bodyPr wrap="square" rtlCol="0">
            <a:spAutoFit/>
          </a:bodyPr>
          <a:lstStyle/>
          <a:p>
            <a:r>
              <a:rPr lang="fr-FR" sz="1400" dirty="0" smtClean="0">
                <a:solidFill>
                  <a:srgbClr val="F7A23B"/>
                </a:solidFill>
                <a:latin typeface="Hevetica"/>
                <a:cs typeface="Hevetica"/>
              </a:rPr>
              <a:t>LES 3 CONDITIONS DU SUCCES</a:t>
            </a:r>
            <a:endParaRPr lang="fr-FR" sz="1400" dirty="0">
              <a:solidFill>
                <a:srgbClr val="F7A23B"/>
              </a:solidFill>
              <a:latin typeface="Hevetica"/>
              <a:cs typeface="Hevetica"/>
            </a:endParaRPr>
          </a:p>
        </p:txBody>
      </p:sp>
      <p:sp>
        <p:nvSpPr>
          <p:cNvPr id="6" name="ZoneTexte 5"/>
          <p:cNvSpPr txBox="1"/>
          <p:nvPr/>
        </p:nvSpPr>
        <p:spPr>
          <a:xfrm>
            <a:off x="1344706" y="5167041"/>
            <a:ext cx="4721414" cy="3416319"/>
          </a:xfrm>
          <a:prstGeom prst="rect">
            <a:avLst/>
          </a:prstGeom>
          <a:noFill/>
        </p:spPr>
        <p:txBody>
          <a:bodyPr wrap="square" rtlCol="0">
            <a:spAutoFit/>
          </a:bodyPr>
          <a:lstStyle/>
          <a:p>
            <a:r>
              <a:rPr lang="fr-FR" sz="1200" b="1" dirty="0" smtClean="0">
                <a:solidFill>
                  <a:schemeClr val="tx1">
                    <a:lumMod val="65000"/>
                    <a:lumOff val="35000"/>
                  </a:schemeClr>
                </a:solidFill>
                <a:latin typeface="Helvetica"/>
                <a:cs typeface="Helvetica"/>
              </a:rPr>
              <a:t>L’adhésion </a:t>
            </a:r>
            <a:r>
              <a:rPr lang="fr-FR" sz="1200" b="1" dirty="0">
                <a:solidFill>
                  <a:schemeClr val="tx1">
                    <a:lumMod val="65000"/>
                    <a:lumOff val="35000"/>
                  </a:schemeClr>
                </a:solidFill>
                <a:latin typeface="Helvetica"/>
                <a:cs typeface="Helvetica"/>
              </a:rPr>
              <a:t>au projet de la majorité des salariés : </a:t>
            </a:r>
            <a:r>
              <a:rPr lang="fr-FR" sz="1200" dirty="0">
                <a:solidFill>
                  <a:schemeClr val="tx1">
                    <a:lumMod val="65000"/>
                    <a:lumOff val="35000"/>
                  </a:schemeClr>
                </a:solidFill>
                <a:latin typeface="Helvetica"/>
                <a:cs typeface="Helvetica"/>
              </a:rPr>
              <a:t>leur bien-être est le fruit d’un dialogue avec la direction (« </a:t>
            </a:r>
            <a:r>
              <a:rPr lang="fr-FR" sz="1200" dirty="0" err="1">
                <a:solidFill>
                  <a:schemeClr val="tx1">
                    <a:lumMod val="65000"/>
                    <a:lumOff val="35000"/>
                  </a:schemeClr>
                </a:solidFill>
                <a:latin typeface="Helvetica"/>
                <a:cs typeface="Helvetica"/>
              </a:rPr>
              <a:t>co</a:t>
            </a:r>
            <a:r>
              <a:rPr lang="fr-FR" sz="1200" dirty="0">
                <a:solidFill>
                  <a:schemeClr val="tx1">
                    <a:lumMod val="65000"/>
                    <a:lumOff val="35000"/>
                  </a:schemeClr>
                </a:solidFill>
                <a:latin typeface="Helvetica"/>
                <a:cs typeface="Helvetica"/>
              </a:rPr>
              <a:t>-construction»</a:t>
            </a:r>
            <a:r>
              <a:rPr lang="fr-FR" sz="1200" dirty="0" smtClean="0">
                <a:solidFill>
                  <a:schemeClr val="tx1">
                    <a:lumMod val="65000"/>
                    <a:lumOff val="35000"/>
                  </a:schemeClr>
                </a:solidFill>
                <a:latin typeface="Helvetica"/>
                <a:cs typeface="Helvetica"/>
              </a:rPr>
              <a:t>)</a:t>
            </a:r>
            <a:r>
              <a:rPr lang="fr-FR" sz="1200" dirty="0">
                <a:solidFill>
                  <a:schemeClr val="tx1">
                    <a:lumMod val="65000"/>
                    <a:lumOff val="35000"/>
                  </a:schemeClr>
                </a:solidFill>
                <a:latin typeface="Helvetica"/>
                <a:cs typeface="Helvetica"/>
              </a:rPr>
              <a:t> </a:t>
            </a:r>
            <a:r>
              <a:rPr lang="fr-FR" sz="1200" dirty="0" smtClean="0">
                <a:solidFill>
                  <a:schemeClr val="tx1">
                    <a:lumMod val="65000"/>
                    <a:lumOff val="35000"/>
                  </a:schemeClr>
                </a:solidFill>
                <a:latin typeface="Helvetica"/>
                <a:cs typeface="Helvetica"/>
              </a:rPr>
              <a:t>qui </a:t>
            </a:r>
            <a:r>
              <a:rPr lang="fr-FR" sz="1200" dirty="0" smtClean="0">
                <a:solidFill>
                  <a:schemeClr val="tx1">
                    <a:lumMod val="65000"/>
                    <a:lumOff val="35000"/>
                  </a:schemeClr>
                </a:solidFill>
                <a:latin typeface="Helvetica"/>
                <a:cs typeface="Helvetica"/>
              </a:rPr>
              <a:t>est lui-m</a:t>
            </a:r>
            <a:r>
              <a:rPr lang="fr-FR" sz="1200" dirty="0" smtClean="0">
                <a:solidFill>
                  <a:schemeClr val="tx1">
                    <a:lumMod val="65000"/>
                    <a:lumOff val="35000"/>
                  </a:schemeClr>
                </a:solidFill>
                <a:latin typeface="Helvetica"/>
                <a:cs typeface="Helvetica"/>
              </a:rPr>
              <a:t>ême </a:t>
            </a:r>
            <a:r>
              <a:rPr lang="fr-FR" sz="1200" dirty="0" smtClean="0">
                <a:solidFill>
                  <a:schemeClr val="tx1">
                    <a:lumMod val="65000"/>
                    <a:lumOff val="35000"/>
                  </a:schemeClr>
                </a:solidFill>
                <a:latin typeface="Helvetica"/>
                <a:cs typeface="Helvetica"/>
              </a:rPr>
              <a:t>un </a:t>
            </a:r>
            <a:r>
              <a:rPr lang="fr-FR" sz="1200" dirty="0">
                <a:solidFill>
                  <a:schemeClr val="tx1">
                    <a:lumMod val="65000"/>
                    <a:lumOff val="35000"/>
                  </a:schemeClr>
                </a:solidFill>
                <a:latin typeface="Helvetica"/>
                <a:cs typeface="Helvetica"/>
              </a:rPr>
              <a:t>outil de cohésion pour l’entreprise et entre dans le cadre d’une stratégie </a:t>
            </a:r>
            <a:r>
              <a:rPr lang="fr-FR" sz="1200" dirty="0" smtClean="0">
                <a:solidFill>
                  <a:schemeClr val="tx1">
                    <a:lumMod val="65000"/>
                    <a:lumOff val="35000"/>
                  </a:schemeClr>
                </a:solidFill>
                <a:latin typeface="Helvetica"/>
                <a:cs typeface="Helvetica"/>
              </a:rPr>
              <a:t>globale de QVT.</a:t>
            </a:r>
            <a:endParaRPr lang="fr-FR" sz="1200" dirty="0">
              <a:solidFill>
                <a:schemeClr val="tx1">
                  <a:lumMod val="65000"/>
                  <a:lumOff val="35000"/>
                </a:schemeClr>
              </a:solidFill>
              <a:latin typeface="Helvetica"/>
              <a:cs typeface="Helvetica"/>
            </a:endParaRPr>
          </a:p>
          <a:p>
            <a:endParaRPr lang="fr-FR" sz="1200" dirty="0">
              <a:solidFill>
                <a:schemeClr val="tx1">
                  <a:lumMod val="65000"/>
                  <a:lumOff val="35000"/>
                </a:schemeClr>
              </a:solidFill>
              <a:latin typeface="Helvetica"/>
              <a:cs typeface="Helvetica"/>
            </a:endParaRPr>
          </a:p>
          <a:p>
            <a:r>
              <a:rPr lang="fr-FR" sz="1200" b="1" dirty="0">
                <a:solidFill>
                  <a:schemeClr val="tx1">
                    <a:lumMod val="65000"/>
                    <a:lumOff val="35000"/>
                  </a:schemeClr>
                </a:solidFill>
                <a:latin typeface="Helvetica"/>
                <a:cs typeface="Helvetica"/>
              </a:rPr>
              <a:t>Des projets concrets et utiles : </a:t>
            </a:r>
            <a:r>
              <a:rPr lang="fr-FR" sz="1200" dirty="0">
                <a:solidFill>
                  <a:schemeClr val="tx1">
                    <a:lumMod val="65000"/>
                    <a:lumOff val="35000"/>
                  </a:schemeClr>
                </a:solidFill>
                <a:latin typeface="Helvetica"/>
                <a:cs typeface="Helvetica"/>
              </a:rPr>
              <a:t>il ne s’agit pas d’édicter de grands principes mais bien d’être pragmatique, quitte à réduire le champ </a:t>
            </a:r>
            <a:r>
              <a:rPr lang="fr-FR" sz="1200" dirty="0" smtClean="0">
                <a:solidFill>
                  <a:schemeClr val="tx1">
                    <a:lumMod val="65000"/>
                    <a:lumOff val="35000"/>
                  </a:schemeClr>
                </a:solidFill>
                <a:latin typeface="Helvetica"/>
                <a:cs typeface="Helvetica"/>
              </a:rPr>
              <a:t>d’action. </a:t>
            </a:r>
            <a:r>
              <a:rPr lang="fr-FR" sz="1200" dirty="0">
                <a:solidFill>
                  <a:schemeClr val="tx1">
                    <a:lumMod val="65000"/>
                    <a:lumOff val="35000"/>
                  </a:schemeClr>
                </a:solidFill>
                <a:latin typeface="Helvetica"/>
                <a:cs typeface="Helvetica"/>
              </a:rPr>
              <a:t>En conséquence, il est important de communiquer avec les salariés sur les avantages concrets du projet de QVT et de les impliquer dans son processus d’élaboration. Répondre à la question, par exemple : « En quoi ce changement de mobilier va-t-il améliorer mes conditions de travail au sein de l’entreprise ? </a:t>
            </a:r>
            <a:r>
              <a:rPr lang="fr-FR" sz="1200" dirty="0" smtClean="0">
                <a:solidFill>
                  <a:schemeClr val="tx1">
                    <a:lumMod val="65000"/>
                    <a:lumOff val="35000"/>
                  </a:schemeClr>
                </a:solidFill>
                <a:latin typeface="Helvetica"/>
                <a:cs typeface="Helvetica"/>
              </a:rPr>
              <a:t>»</a:t>
            </a:r>
            <a:endParaRPr lang="fr-FR" sz="1200" dirty="0">
              <a:solidFill>
                <a:schemeClr val="tx1">
                  <a:lumMod val="65000"/>
                  <a:lumOff val="35000"/>
                </a:schemeClr>
              </a:solidFill>
              <a:latin typeface="Helvetica"/>
              <a:cs typeface="Helvetica"/>
            </a:endParaRPr>
          </a:p>
          <a:p>
            <a:r>
              <a:rPr lang="fr-FR" sz="1200" dirty="0">
                <a:solidFill>
                  <a:schemeClr val="tx1">
                    <a:lumMod val="65000"/>
                    <a:lumOff val="35000"/>
                  </a:schemeClr>
                </a:solidFill>
                <a:latin typeface="Helvetica"/>
                <a:cs typeface="Helvetica"/>
              </a:rPr>
              <a:t> </a:t>
            </a:r>
          </a:p>
          <a:p>
            <a:r>
              <a:rPr lang="fr-FR" sz="1200" b="1" dirty="0">
                <a:solidFill>
                  <a:schemeClr val="tx1">
                    <a:lumMod val="65000"/>
                    <a:lumOff val="35000"/>
                  </a:schemeClr>
                </a:solidFill>
                <a:latin typeface="Helvetica"/>
                <a:cs typeface="Helvetica"/>
              </a:rPr>
              <a:t>Des projets cohérents et homogènes : </a:t>
            </a:r>
            <a:r>
              <a:rPr lang="fr-FR" sz="1200" dirty="0">
                <a:solidFill>
                  <a:schemeClr val="tx1">
                    <a:lumMod val="65000"/>
                    <a:lumOff val="35000"/>
                  </a:schemeClr>
                </a:solidFill>
                <a:latin typeface="Helvetica"/>
                <a:cs typeface="Helvetica"/>
              </a:rPr>
              <a:t>entre le tangible (conditions matérielles, équipement, environnement de travail…) et l’intangible (objectifs, ambiance, écoute…), il s’agit d’être en adéquation entre les engagements pris par les responsables, les réalisations effectives et le ressenti des salariés. </a:t>
            </a:r>
          </a:p>
        </p:txBody>
      </p:sp>
      <p:sp>
        <p:nvSpPr>
          <p:cNvPr id="15" name="ZoneTexte 14"/>
          <p:cNvSpPr txBox="1"/>
          <p:nvPr/>
        </p:nvSpPr>
        <p:spPr>
          <a:xfrm>
            <a:off x="622607" y="1762985"/>
            <a:ext cx="998071" cy="707886"/>
          </a:xfrm>
          <a:prstGeom prst="rect">
            <a:avLst/>
          </a:prstGeom>
          <a:noFill/>
        </p:spPr>
        <p:txBody>
          <a:bodyPr wrap="square" rtlCol="0">
            <a:spAutoFit/>
          </a:bodyPr>
          <a:lstStyle/>
          <a:p>
            <a:r>
              <a:rPr lang="fr-FR" sz="4000" b="1" dirty="0" smtClean="0">
                <a:solidFill>
                  <a:srgbClr val="F7A23B"/>
                </a:solidFill>
                <a:latin typeface="Helvetica"/>
                <a:cs typeface="Helvetica"/>
              </a:rPr>
              <a:t>02</a:t>
            </a:r>
          </a:p>
        </p:txBody>
      </p:sp>
      <p:sp>
        <p:nvSpPr>
          <p:cNvPr id="16" name="ZoneTexte 15"/>
          <p:cNvSpPr txBox="1"/>
          <p:nvPr/>
        </p:nvSpPr>
        <p:spPr>
          <a:xfrm>
            <a:off x="1324841" y="1899767"/>
            <a:ext cx="4766237" cy="307777"/>
          </a:xfrm>
          <a:prstGeom prst="rect">
            <a:avLst/>
          </a:prstGeom>
          <a:noFill/>
        </p:spPr>
        <p:txBody>
          <a:bodyPr wrap="square" rtlCol="0">
            <a:spAutoFit/>
          </a:bodyPr>
          <a:lstStyle/>
          <a:p>
            <a:r>
              <a:rPr lang="fr-FR" sz="1400" dirty="0" smtClean="0">
                <a:solidFill>
                  <a:srgbClr val="F7A23B"/>
                </a:solidFill>
                <a:latin typeface="Hevetica"/>
                <a:cs typeface="Hevetica"/>
              </a:rPr>
              <a:t>QUI EST CONCERNE ?</a:t>
            </a:r>
            <a:endParaRPr lang="fr-FR" sz="1400" dirty="0">
              <a:solidFill>
                <a:srgbClr val="F7A23B"/>
              </a:solidFill>
              <a:latin typeface="Hevetica"/>
              <a:cs typeface="Hevetica"/>
            </a:endParaRPr>
          </a:p>
        </p:txBody>
      </p:sp>
      <p:sp>
        <p:nvSpPr>
          <p:cNvPr id="17" name="ZoneTexte 16"/>
          <p:cNvSpPr txBox="1"/>
          <p:nvPr/>
        </p:nvSpPr>
        <p:spPr>
          <a:xfrm>
            <a:off x="1336920" y="2246756"/>
            <a:ext cx="5053296" cy="2123658"/>
          </a:xfrm>
          <a:prstGeom prst="rect">
            <a:avLst/>
          </a:prstGeom>
          <a:noFill/>
        </p:spPr>
        <p:txBody>
          <a:bodyPr wrap="square" rtlCol="0">
            <a:spAutoFit/>
          </a:bodyPr>
          <a:lstStyle/>
          <a:p>
            <a:r>
              <a:rPr lang="fr-FR" sz="1200" dirty="0" smtClean="0">
                <a:solidFill>
                  <a:schemeClr val="tx1">
                    <a:lumMod val="65000"/>
                    <a:lumOff val="35000"/>
                  </a:schemeClr>
                </a:solidFill>
                <a:latin typeface="Helvetica"/>
                <a:cs typeface="Helvetica"/>
              </a:rPr>
              <a:t>Le </a:t>
            </a:r>
            <a:r>
              <a:rPr lang="fr-FR" sz="1200" dirty="0">
                <a:solidFill>
                  <a:schemeClr val="tx1">
                    <a:lumMod val="65000"/>
                    <a:lumOff val="35000"/>
                  </a:schemeClr>
                </a:solidFill>
                <a:latin typeface="Helvetica"/>
                <a:cs typeface="Helvetica"/>
              </a:rPr>
              <a:t>thème de la qualité de vie au travail est transversal ; il implique </a:t>
            </a:r>
            <a:r>
              <a:rPr lang="fr-FR" sz="1200" b="1" dirty="0">
                <a:solidFill>
                  <a:schemeClr val="tx1">
                    <a:lumMod val="65000"/>
                    <a:lumOff val="35000"/>
                  </a:schemeClr>
                </a:solidFill>
                <a:latin typeface="Helvetica"/>
                <a:cs typeface="Helvetica"/>
              </a:rPr>
              <a:t>tout le monde </a:t>
            </a:r>
            <a:r>
              <a:rPr lang="fr-FR" sz="1200" dirty="0">
                <a:solidFill>
                  <a:schemeClr val="tx1">
                    <a:lumMod val="65000"/>
                    <a:lumOff val="35000"/>
                  </a:schemeClr>
                </a:solidFill>
                <a:latin typeface="Helvetica"/>
                <a:cs typeface="Helvetica"/>
              </a:rPr>
              <a:t>: au sein des entreprises, c’est un thème, et non une fonction</a:t>
            </a:r>
            <a:r>
              <a:rPr lang="fr-FR" sz="1200" dirty="0" smtClean="0">
                <a:solidFill>
                  <a:schemeClr val="tx1">
                    <a:lumMod val="65000"/>
                    <a:lumOff val="35000"/>
                  </a:schemeClr>
                </a:solidFill>
                <a:latin typeface="Helvetica"/>
                <a:cs typeface="Helvetica"/>
              </a:rPr>
              <a:t>.</a:t>
            </a:r>
          </a:p>
          <a:p>
            <a:endParaRPr lang="fr-FR" sz="1200" dirty="0">
              <a:solidFill>
                <a:schemeClr val="tx1">
                  <a:lumMod val="65000"/>
                  <a:lumOff val="35000"/>
                </a:schemeClr>
              </a:solidFill>
              <a:latin typeface="Helvetica"/>
              <a:cs typeface="Helvetica"/>
            </a:endParaRPr>
          </a:p>
          <a:p>
            <a:pPr lvl="0"/>
            <a:r>
              <a:rPr lang="fr-FR" sz="1200" dirty="0">
                <a:solidFill>
                  <a:schemeClr val="tx1">
                    <a:lumMod val="65000"/>
                    <a:lumOff val="35000"/>
                  </a:schemeClr>
                </a:solidFill>
                <a:latin typeface="Helvetica"/>
                <a:cs typeface="Helvetica"/>
              </a:rPr>
              <a:t>Les personnes les plus concernées par le sujet sont </a:t>
            </a:r>
            <a:r>
              <a:rPr lang="fr-FR" sz="1200" dirty="0" smtClean="0">
                <a:solidFill>
                  <a:schemeClr val="tx1">
                    <a:lumMod val="65000"/>
                    <a:lumOff val="35000"/>
                  </a:schemeClr>
                </a:solidFill>
                <a:latin typeface="Helvetica"/>
                <a:cs typeface="Helvetica"/>
              </a:rPr>
              <a:t>les </a:t>
            </a:r>
            <a:r>
              <a:rPr lang="fr-FR" sz="1200" dirty="0">
                <a:solidFill>
                  <a:schemeClr val="tx1">
                    <a:lumMod val="65000"/>
                    <a:lumOff val="35000"/>
                  </a:schemeClr>
                </a:solidFill>
                <a:latin typeface="Helvetica"/>
                <a:cs typeface="Helvetica"/>
              </a:rPr>
              <a:t>personnes en situation de </a:t>
            </a:r>
            <a:r>
              <a:rPr lang="fr-FR" sz="1200" b="1" dirty="0">
                <a:solidFill>
                  <a:schemeClr val="tx1">
                    <a:lumMod val="65000"/>
                    <a:lumOff val="35000"/>
                  </a:schemeClr>
                </a:solidFill>
                <a:latin typeface="Helvetica"/>
                <a:cs typeface="Helvetica"/>
              </a:rPr>
              <a:t>management</a:t>
            </a:r>
            <a:r>
              <a:rPr lang="fr-FR" sz="1200" dirty="0">
                <a:solidFill>
                  <a:schemeClr val="tx1">
                    <a:lumMod val="65000"/>
                    <a:lumOff val="35000"/>
                  </a:schemeClr>
                </a:solidFill>
                <a:latin typeface="Helvetica"/>
                <a:cs typeface="Helvetica"/>
              </a:rPr>
              <a:t>. </a:t>
            </a:r>
            <a:endParaRPr lang="fr-FR" sz="1200" dirty="0" smtClean="0">
              <a:solidFill>
                <a:schemeClr val="tx1">
                  <a:lumMod val="65000"/>
                  <a:lumOff val="35000"/>
                </a:schemeClr>
              </a:solidFill>
              <a:latin typeface="Helvetica"/>
              <a:cs typeface="Helvetica"/>
            </a:endParaRPr>
          </a:p>
          <a:p>
            <a:pPr lvl="0"/>
            <a:endParaRPr lang="fr-FR" sz="1200" dirty="0">
              <a:solidFill>
                <a:schemeClr val="tx1">
                  <a:lumMod val="65000"/>
                  <a:lumOff val="35000"/>
                </a:schemeClr>
              </a:solidFill>
              <a:latin typeface="Helvetica"/>
              <a:cs typeface="Helvetica"/>
            </a:endParaRPr>
          </a:p>
          <a:p>
            <a:pPr lvl="0"/>
            <a:r>
              <a:rPr lang="fr-FR" sz="1200" dirty="0">
                <a:solidFill>
                  <a:schemeClr val="tx1">
                    <a:lumMod val="65000"/>
                    <a:lumOff val="35000"/>
                  </a:schemeClr>
                </a:solidFill>
                <a:latin typeface="Helvetica"/>
                <a:cs typeface="Helvetica"/>
              </a:rPr>
              <a:t>Ensuite, les </a:t>
            </a:r>
            <a:r>
              <a:rPr lang="fr-FR" sz="1200" b="1" dirty="0">
                <a:solidFill>
                  <a:schemeClr val="tx1">
                    <a:lumMod val="65000"/>
                    <a:lumOff val="35000"/>
                  </a:schemeClr>
                </a:solidFill>
                <a:latin typeface="Helvetica"/>
                <a:cs typeface="Helvetica"/>
              </a:rPr>
              <a:t>instances représentatives du </a:t>
            </a:r>
            <a:r>
              <a:rPr lang="fr-FR" sz="1200" b="1" dirty="0" smtClean="0">
                <a:solidFill>
                  <a:schemeClr val="tx1">
                    <a:lumMod val="65000"/>
                    <a:lumOff val="35000"/>
                  </a:schemeClr>
                </a:solidFill>
                <a:latin typeface="Helvetica"/>
                <a:cs typeface="Helvetica"/>
              </a:rPr>
              <a:t>personnel</a:t>
            </a:r>
            <a:r>
              <a:rPr lang="fr-FR" sz="1200" dirty="0" smtClean="0">
                <a:solidFill>
                  <a:schemeClr val="tx1">
                    <a:lumMod val="65000"/>
                    <a:lumOff val="35000"/>
                  </a:schemeClr>
                </a:solidFill>
                <a:latin typeface="Helvetica"/>
                <a:cs typeface="Helvetica"/>
              </a:rPr>
              <a:t> sont </a:t>
            </a:r>
            <a:r>
              <a:rPr lang="fr-FR" sz="1200" dirty="0" smtClean="0">
                <a:solidFill>
                  <a:schemeClr val="tx1">
                    <a:lumMod val="65000"/>
                    <a:lumOff val="35000"/>
                  </a:schemeClr>
                </a:solidFill>
                <a:latin typeface="Helvetica"/>
                <a:cs typeface="Helvetica"/>
              </a:rPr>
              <a:t>très </a:t>
            </a:r>
            <a:r>
              <a:rPr lang="fr-FR" sz="1200" dirty="0" smtClean="0">
                <a:solidFill>
                  <a:schemeClr val="tx1">
                    <a:lumMod val="65000"/>
                    <a:lumOff val="35000"/>
                  </a:schemeClr>
                </a:solidFill>
                <a:latin typeface="Helvetica"/>
                <a:cs typeface="Helvetica"/>
              </a:rPr>
              <a:t>souvent cités. </a:t>
            </a:r>
            <a:endParaRPr lang="fr-FR" sz="1200" dirty="0" smtClean="0">
              <a:solidFill>
                <a:schemeClr val="tx1">
                  <a:lumMod val="65000"/>
                  <a:lumOff val="35000"/>
                </a:schemeClr>
              </a:solidFill>
              <a:latin typeface="Helvetica"/>
              <a:cs typeface="Helvetica"/>
            </a:endParaRPr>
          </a:p>
          <a:p>
            <a:pPr lvl="0"/>
            <a:endParaRPr lang="fr-FR" sz="1200" dirty="0">
              <a:solidFill>
                <a:schemeClr val="tx1">
                  <a:lumMod val="65000"/>
                  <a:lumOff val="35000"/>
                </a:schemeClr>
              </a:solidFill>
              <a:latin typeface="Helvetica"/>
              <a:cs typeface="Helvetica"/>
            </a:endParaRPr>
          </a:p>
          <a:p>
            <a:pPr lvl="0"/>
            <a:r>
              <a:rPr lang="fr-FR" sz="1200" dirty="0">
                <a:solidFill>
                  <a:schemeClr val="tx1">
                    <a:lumMod val="65000"/>
                    <a:lumOff val="35000"/>
                  </a:schemeClr>
                </a:solidFill>
                <a:latin typeface="Helvetica"/>
                <a:cs typeface="Helvetica"/>
              </a:rPr>
              <a:t>Enfin, les </a:t>
            </a:r>
            <a:r>
              <a:rPr lang="fr-FR" sz="1200" b="1" dirty="0">
                <a:solidFill>
                  <a:schemeClr val="tx1">
                    <a:lumMod val="65000"/>
                    <a:lumOff val="35000"/>
                  </a:schemeClr>
                </a:solidFill>
                <a:latin typeface="Helvetica"/>
                <a:cs typeface="Helvetica"/>
              </a:rPr>
              <a:t>médecins du travail </a:t>
            </a:r>
            <a:r>
              <a:rPr lang="fr-FR" sz="1200" dirty="0" smtClean="0">
                <a:solidFill>
                  <a:schemeClr val="tx1">
                    <a:lumMod val="65000"/>
                    <a:lumOff val="35000"/>
                  </a:schemeClr>
                </a:solidFill>
                <a:latin typeface="Helvetica"/>
                <a:cs typeface="Helvetica"/>
              </a:rPr>
              <a:t>sont </a:t>
            </a:r>
            <a:r>
              <a:rPr lang="fr-FR" sz="1200" dirty="0">
                <a:solidFill>
                  <a:schemeClr val="tx1">
                    <a:lumMod val="65000"/>
                    <a:lumOff val="35000"/>
                  </a:schemeClr>
                </a:solidFill>
                <a:latin typeface="Helvetica"/>
                <a:cs typeface="Helvetica"/>
              </a:rPr>
              <a:t>une véritable caisse de résonance de l’évolution du bien-être au </a:t>
            </a:r>
            <a:r>
              <a:rPr lang="fr-FR" sz="1200" dirty="0" smtClean="0">
                <a:solidFill>
                  <a:schemeClr val="tx1">
                    <a:lumMod val="65000"/>
                    <a:lumOff val="35000"/>
                  </a:schemeClr>
                </a:solidFill>
                <a:latin typeface="Helvetica"/>
                <a:cs typeface="Helvetica"/>
              </a:rPr>
              <a:t>travail au sein de chaque organisation.</a:t>
            </a:r>
            <a:endParaRPr lang="fr-FR" sz="1200" dirty="0">
              <a:solidFill>
                <a:schemeClr val="tx1">
                  <a:lumMod val="65000"/>
                  <a:lumOff val="35000"/>
                </a:schemeClr>
              </a:solidFill>
              <a:latin typeface="Helvetica"/>
              <a:cs typeface="Helvetica"/>
            </a:endParaRPr>
          </a:p>
        </p:txBody>
      </p:sp>
    </p:spTree>
    <p:extLst>
      <p:ext uri="{BB962C8B-B14F-4D97-AF65-F5344CB8AC3E}">
        <p14:creationId xmlns:p14="http://schemas.microsoft.com/office/powerpoint/2010/main" val="2062599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717177" y="1494472"/>
            <a:ext cx="998071" cy="707886"/>
          </a:xfrm>
          <a:prstGeom prst="rect">
            <a:avLst/>
          </a:prstGeom>
          <a:noFill/>
        </p:spPr>
        <p:txBody>
          <a:bodyPr wrap="square" rtlCol="0">
            <a:spAutoFit/>
          </a:bodyPr>
          <a:lstStyle/>
          <a:p>
            <a:r>
              <a:rPr lang="fr-FR" sz="4000" b="1" dirty="0" smtClean="0">
                <a:solidFill>
                  <a:srgbClr val="F7A23B"/>
                </a:solidFill>
                <a:latin typeface="Helvetica"/>
                <a:cs typeface="Helvetica"/>
              </a:rPr>
              <a:t>04</a:t>
            </a:r>
          </a:p>
        </p:txBody>
      </p:sp>
      <p:sp>
        <p:nvSpPr>
          <p:cNvPr id="8" name="ZoneTexte 7"/>
          <p:cNvSpPr txBox="1"/>
          <p:nvPr/>
        </p:nvSpPr>
        <p:spPr>
          <a:xfrm>
            <a:off x="1419411" y="1631254"/>
            <a:ext cx="4766237" cy="307777"/>
          </a:xfrm>
          <a:prstGeom prst="rect">
            <a:avLst/>
          </a:prstGeom>
          <a:noFill/>
        </p:spPr>
        <p:txBody>
          <a:bodyPr wrap="square" rtlCol="0">
            <a:spAutoFit/>
          </a:bodyPr>
          <a:lstStyle/>
          <a:p>
            <a:r>
              <a:rPr lang="fr-FR" sz="1400" dirty="0" smtClean="0">
                <a:solidFill>
                  <a:srgbClr val="F7A23B"/>
                </a:solidFill>
                <a:latin typeface="Hevetica"/>
                <a:cs typeface="Hevetica"/>
              </a:rPr>
              <a:t>3 </a:t>
            </a:r>
            <a:r>
              <a:rPr lang="fr-FR" sz="1400" smtClean="0">
                <a:solidFill>
                  <a:srgbClr val="F7A23B"/>
                </a:solidFill>
                <a:latin typeface="Hevetica"/>
                <a:cs typeface="Hevetica"/>
              </a:rPr>
              <a:t>ETAPES ET 10 RECOMMANDATIONS</a:t>
            </a:r>
            <a:endParaRPr lang="fr-FR" sz="1400" dirty="0" smtClean="0">
              <a:solidFill>
                <a:srgbClr val="F7A23B"/>
              </a:solidFill>
              <a:latin typeface="Hevetica"/>
              <a:cs typeface="Hevetica"/>
            </a:endParaRPr>
          </a:p>
        </p:txBody>
      </p:sp>
      <p:sp>
        <p:nvSpPr>
          <p:cNvPr id="9" name="ZoneTexte 8"/>
          <p:cNvSpPr txBox="1"/>
          <p:nvPr/>
        </p:nvSpPr>
        <p:spPr>
          <a:xfrm>
            <a:off x="1404469" y="2018773"/>
            <a:ext cx="5066807" cy="5447644"/>
          </a:xfrm>
          <a:prstGeom prst="rect">
            <a:avLst/>
          </a:prstGeom>
          <a:noFill/>
        </p:spPr>
        <p:txBody>
          <a:bodyPr wrap="square" rtlCol="0">
            <a:spAutoFit/>
          </a:bodyPr>
          <a:lstStyle/>
          <a:p>
            <a:r>
              <a:rPr lang="fr-FR" sz="1200" b="1" dirty="0" smtClean="0">
                <a:solidFill>
                  <a:schemeClr val="tx1">
                    <a:lumMod val="65000"/>
                    <a:lumOff val="35000"/>
                  </a:schemeClr>
                </a:solidFill>
                <a:latin typeface="Helvetica"/>
                <a:cs typeface="Helvetica"/>
              </a:rPr>
              <a:t>Etape </a:t>
            </a:r>
            <a:r>
              <a:rPr lang="fr-FR" sz="1200" b="1" dirty="0">
                <a:solidFill>
                  <a:schemeClr val="tx1">
                    <a:lumMod val="65000"/>
                    <a:lumOff val="35000"/>
                  </a:schemeClr>
                </a:solidFill>
                <a:latin typeface="Helvetica"/>
                <a:cs typeface="Helvetica"/>
              </a:rPr>
              <a:t>1 : Savoir qui on est</a:t>
            </a:r>
          </a:p>
          <a:p>
            <a:r>
              <a:rPr lang="fr-FR" sz="1200" dirty="0">
                <a:solidFill>
                  <a:schemeClr val="tx1">
                    <a:lumMod val="65000"/>
                    <a:lumOff val="35000"/>
                  </a:schemeClr>
                </a:solidFill>
                <a:latin typeface="Helvetica"/>
                <a:cs typeface="Helvetica"/>
              </a:rPr>
              <a:t>1) Tenir compte du contexte du marché (secteur en croissance, évolution,…)</a:t>
            </a:r>
          </a:p>
          <a:p>
            <a:r>
              <a:rPr lang="fr-FR" sz="1200" dirty="0">
                <a:solidFill>
                  <a:schemeClr val="tx1">
                    <a:lumMod val="65000"/>
                    <a:lumOff val="35000"/>
                  </a:schemeClr>
                </a:solidFill>
                <a:latin typeface="Helvetica"/>
                <a:cs typeface="Helvetica"/>
              </a:rPr>
              <a:t>2) Prendre en compte l’entreprise en tant que collectivité (son histoire, ses valeurs, sa culture) et commencer par mener une réflexion sur ces thèmes</a:t>
            </a:r>
          </a:p>
          <a:p>
            <a:r>
              <a:rPr lang="fr-FR" sz="1200" dirty="0">
                <a:solidFill>
                  <a:schemeClr val="tx1">
                    <a:lumMod val="65000"/>
                    <a:lumOff val="35000"/>
                  </a:schemeClr>
                </a:solidFill>
                <a:latin typeface="Helvetica"/>
                <a:cs typeface="Helvetica"/>
              </a:rPr>
              <a:t>3) Prendre en compte les types de salariés, </a:t>
            </a:r>
            <a:r>
              <a:rPr lang="fr-FR" sz="1200" dirty="0" smtClean="0">
                <a:solidFill>
                  <a:schemeClr val="tx1">
                    <a:lumMod val="65000"/>
                    <a:lumOff val="35000"/>
                  </a:schemeClr>
                </a:solidFill>
                <a:latin typeface="Helvetica"/>
                <a:cs typeface="Helvetica"/>
              </a:rPr>
              <a:t>ce </a:t>
            </a:r>
            <a:r>
              <a:rPr lang="fr-FR" sz="1200" dirty="0">
                <a:solidFill>
                  <a:schemeClr val="tx1">
                    <a:lumMod val="65000"/>
                    <a:lumOff val="35000"/>
                  </a:schemeClr>
                </a:solidFill>
                <a:latin typeface="Helvetica"/>
                <a:cs typeface="Helvetica"/>
              </a:rPr>
              <a:t>qu’ils viennent chercher</a:t>
            </a:r>
          </a:p>
          <a:p>
            <a:r>
              <a:rPr lang="fr-FR" sz="1200" dirty="0">
                <a:solidFill>
                  <a:schemeClr val="tx1">
                    <a:lumMod val="65000"/>
                    <a:lumOff val="35000"/>
                  </a:schemeClr>
                </a:solidFill>
                <a:latin typeface="Helvetica"/>
                <a:cs typeface="Helvetica"/>
              </a:rPr>
              <a:t> </a:t>
            </a:r>
          </a:p>
          <a:p>
            <a:r>
              <a:rPr lang="fr-FR" sz="1200" b="1" dirty="0">
                <a:solidFill>
                  <a:schemeClr val="tx1">
                    <a:lumMod val="65000"/>
                    <a:lumOff val="35000"/>
                  </a:schemeClr>
                </a:solidFill>
                <a:latin typeface="Helvetica"/>
                <a:cs typeface="Helvetica"/>
              </a:rPr>
              <a:t>Etape 2 : Faire un état des lieux </a:t>
            </a:r>
            <a:r>
              <a:rPr lang="fr-FR" sz="1200" b="1" dirty="0" smtClean="0">
                <a:solidFill>
                  <a:schemeClr val="tx1">
                    <a:lumMod val="65000"/>
                    <a:lumOff val="35000"/>
                  </a:schemeClr>
                </a:solidFill>
                <a:latin typeface="Helvetica"/>
                <a:cs typeface="Helvetica"/>
              </a:rPr>
              <a:t>de la QVT</a:t>
            </a:r>
            <a:endParaRPr lang="fr-FR" sz="1200" b="1" dirty="0">
              <a:solidFill>
                <a:schemeClr val="tx1">
                  <a:lumMod val="65000"/>
                  <a:lumOff val="35000"/>
                </a:schemeClr>
              </a:solidFill>
              <a:latin typeface="Helvetica"/>
              <a:cs typeface="Helvetica"/>
            </a:endParaRPr>
          </a:p>
          <a:p>
            <a:r>
              <a:rPr lang="fr-FR" sz="1200" dirty="0">
                <a:solidFill>
                  <a:schemeClr val="tx1">
                    <a:lumMod val="65000"/>
                    <a:lumOff val="35000"/>
                  </a:schemeClr>
                </a:solidFill>
                <a:latin typeface="Helvetica"/>
                <a:cs typeface="Helvetica"/>
              </a:rPr>
              <a:t>4) en mettant en place des indicateurs tangibles mesurables RH : turnover, absentéisme, démissions, arrêts maladie</a:t>
            </a:r>
          </a:p>
          <a:p>
            <a:r>
              <a:rPr lang="fr-FR" sz="1200" dirty="0">
                <a:solidFill>
                  <a:schemeClr val="tx1">
                    <a:lumMod val="65000"/>
                    <a:lumOff val="35000"/>
                  </a:schemeClr>
                </a:solidFill>
                <a:latin typeface="Helvetica"/>
                <a:cs typeface="Helvetica"/>
              </a:rPr>
              <a:t>5) Mettre en </a:t>
            </a:r>
            <a:r>
              <a:rPr lang="fr-FR" sz="1200" dirty="0" smtClean="0">
                <a:solidFill>
                  <a:schemeClr val="tx1">
                    <a:lumMod val="65000"/>
                    <a:lumOff val="35000"/>
                  </a:schemeClr>
                </a:solidFill>
                <a:latin typeface="Helvetica"/>
                <a:cs typeface="Helvetica"/>
              </a:rPr>
              <a:t>regard des </a:t>
            </a:r>
            <a:r>
              <a:rPr lang="fr-FR" sz="1200" dirty="0">
                <a:solidFill>
                  <a:schemeClr val="tx1">
                    <a:lumMod val="65000"/>
                    <a:lumOff val="35000"/>
                  </a:schemeClr>
                </a:solidFill>
                <a:latin typeface="Helvetica"/>
                <a:cs typeface="Helvetica"/>
              </a:rPr>
              <a:t>indicateurs business (chiffres d’affaires, rentabilité) pour savoir où l’on va</a:t>
            </a:r>
          </a:p>
          <a:p>
            <a:r>
              <a:rPr lang="fr-FR" sz="1200" dirty="0">
                <a:solidFill>
                  <a:schemeClr val="tx1">
                    <a:lumMod val="65000"/>
                    <a:lumOff val="35000"/>
                  </a:schemeClr>
                </a:solidFill>
                <a:latin typeface="Helvetica"/>
                <a:cs typeface="Helvetica"/>
              </a:rPr>
              <a:t>6) Partager ce qui a été fait et qui va bien : concernant l’outil de travail, les équipements, les conditions de travail, le dialogue et tout ce qui contribue à l’équilibre de la vie privée professionnelle</a:t>
            </a:r>
          </a:p>
          <a:p>
            <a:r>
              <a:rPr lang="fr-FR" sz="1200" dirty="0">
                <a:solidFill>
                  <a:schemeClr val="tx1">
                    <a:lumMod val="65000"/>
                    <a:lumOff val="35000"/>
                  </a:schemeClr>
                </a:solidFill>
                <a:latin typeface="Helvetica"/>
                <a:cs typeface="Helvetica"/>
              </a:rPr>
              <a:t> </a:t>
            </a:r>
          </a:p>
          <a:p>
            <a:r>
              <a:rPr lang="fr-FR" sz="1200" b="1" dirty="0" smtClean="0">
                <a:solidFill>
                  <a:schemeClr val="tx1">
                    <a:lumMod val="65000"/>
                    <a:lumOff val="35000"/>
                  </a:schemeClr>
                </a:solidFill>
                <a:latin typeface="Helvetica"/>
                <a:cs typeface="Helvetica"/>
              </a:rPr>
              <a:t>Etape 3 : Déployer une politique de bien-être au travail</a:t>
            </a:r>
          </a:p>
          <a:p>
            <a:r>
              <a:rPr lang="fr-FR" sz="1200" dirty="0" smtClean="0">
                <a:solidFill>
                  <a:schemeClr val="tx1">
                    <a:lumMod val="65000"/>
                    <a:lumOff val="35000"/>
                  </a:schemeClr>
                </a:solidFill>
                <a:latin typeface="Helvetica"/>
                <a:cs typeface="Helvetica"/>
              </a:rPr>
              <a:t>7</a:t>
            </a:r>
            <a:r>
              <a:rPr lang="fr-FR" sz="1200" dirty="0">
                <a:solidFill>
                  <a:schemeClr val="tx1">
                    <a:lumMod val="65000"/>
                    <a:lumOff val="35000"/>
                  </a:schemeClr>
                </a:solidFill>
                <a:latin typeface="Helvetica"/>
                <a:cs typeface="Helvetica"/>
              </a:rPr>
              <a:t>) C’est d’abord une attitude de tous les jours où chacun apprend à partager les réussites </a:t>
            </a:r>
          </a:p>
          <a:p>
            <a:r>
              <a:rPr lang="fr-FR" sz="1200" dirty="0">
                <a:solidFill>
                  <a:schemeClr val="tx1">
                    <a:lumMod val="65000"/>
                    <a:lumOff val="35000"/>
                  </a:schemeClr>
                </a:solidFill>
                <a:latin typeface="Helvetica"/>
                <a:cs typeface="Helvetica"/>
              </a:rPr>
              <a:t>8) Cela repose sur le dialogue, en particulier des managers avec leur équipe </a:t>
            </a:r>
          </a:p>
          <a:p>
            <a:r>
              <a:rPr lang="fr-FR" sz="1200" dirty="0">
                <a:solidFill>
                  <a:schemeClr val="tx1">
                    <a:lumMod val="65000"/>
                    <a:lumOff val="35000"/>
                  </a:schemeClr>
                </a:solidFill>
                <a:latin typeface="Helvetica"/>
                <a:cs typeface="Helvetica"/>
              </a:rPr>
              <a:t>9) Mettre en place des groupes de travail sur des sujets transversaux : </a:t>
            </a:r>
            <a:r>
              <a:rPr lang="fr-FR" sz="1200" dirty="0" err="1" smtClean="0">
                <a:solidFill>
                  <a:schemeClr val="tx1">
                    <a:lumMod val="65000"/>
                    <a:lumOff val="35000"/>
                  </a:schemeClr>
                </a:solidFill>
                <a:latin typeface="Helvetica"/>
                <a:cs typeface="Helvetica"/>
              </a:rPr>
              <a:t>télé-travail</a:t>
            </a:r>
            <a:r>
              <a:rPr lang="fr-FR" sz="1200" dirty="0">
                <a:solidFill>
                  <a:schemeClr val="tx1">
                    <a:lumMod val="65000"/>
                    <a:lumOff val="35000"/>
                  </a:schemeClr>
                </a:solidFill>
                <a:latin typeface="Helvetica"/>
                <a:cs typeface="Helvetica"/>
              </a:rPr>
              <a:t>, équilibre vie privée professionnelle, management, communication interne, formation</a:t>
            </a:r>
          </a:p>
          <a:p>
            <a:r>
              <a:rPr lang="fr-FR" sz="1200" dirty="0">
                <a:solidFill>
                  <a:schemeClr val="tx1">
                    <a:lumMod val="65000"/>
                    <a:lumOff val="35000"/>
                  </a:schemeClr>
                </a:solidFill>
                <a:latin typeface="Helvetica"/>
                <a:cs typeface="Helvetica"/>
              </a:rPr>
              <a:t>10) Enfin garder l’œil sur les indicateurs RH et Business tous les </a:t>
            </a:r>
            <a:r>
              <a:rPr lang="fr-FR" sz="1200" dirty="0" smtClean="0">
                <a:solidFill>
                  <a:schemeClr val="tx1">
                    <a:lumMod val="65000"/>
                    <a:lumOff val="35000"/>
                  </a:schemeClr>
                </a:solidFill>
                <a:latin typeface="Helvetica"/>
                <a:cs typeface="Helvetica"/>
              </a:rPr>
              <a:t>3 à </a:t>
            </a:r>
            <a:r>
              <a:rPr lang="fr-FR" sz="1200" dirty="0">
                <a:solidFill>
                  <a:schemeClr val="tx1">
                    <a:lumMod val="65000"/>
                    <a:lumOff val="35000"/>
                  </a:schemeClr>
                </a:solidFill>
                <a:latin typeface="Helvetica"/>
                <a:cs typeface="Helvetica"/>
              </a:rPr>
              <a:t>6 mois. </a:t>
            </a:r>
          </a:p>
          <a:p>
            <a:r>
              <a:rPr lang="fr-FR" sz="1200" dirty="0">
                <a:solidFill>
                  <a:schemeClr val="tx1">
                    <a:lumMod val="65000"/>
                    <a:lumOff val="35000"/>
                  </a:schemeClr>
                </a:solidFill>
                <a:latin typeface="Helvetica"/>
                <a:cs typeface="Helvetica"/>
              </a:rPr>
              <a:t> </a:t>
            </a:r>
          </a:p>
          <a:p>
            <a:r>
              <a:rPr lang="fr-FR" sz="1200" dirty="0">
                <a:solidFill>
                  <a:schemeClr val="tx1">
                    <a:lumMod val="65000"/>
                    <a:lumOff val="35000"/>
                  </a:schemeClr>
                </a:solidFill>
                <a:latin typeface="Helvetica"/>
                <a:cs typeface="Helvetica"/>
              </a:rPr>
              <a:t> </a:t>
            </a:r>
          </a:p>
        </p:txBody>
      </p:sp>
    </p:spTree>
    <p:extLst>
      <p:ext uri="{BB962C8B-B14F-4D97-AF65-F5344CB8AC3E}">
        <p14:creationId xmlns:p14="http://schemas.microsoft.com/office/powerpoint/2010/main" val="1694436750"/>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95</TotalTime>
  <Words>321</Words>
  <Application>Microsoft Macintosh PowerPoint</Application>
  <PresentationFormat>Format A4 (210 x 297 mm)</PresentationFormat>
  <Paragraphs>53</Paragraphs>
  <Slides>3</Slides>
  <Notes>0</Notes>
  <HiddenSlides>0</HiddenSlides>
  <MMClips>0</MMClip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Thème Office</vt:lpstr>
      <vt:lpstr>Présentation PowerPoint</vt:lpstr>
      <vt:lpstr>Présentation PowerPoint</vt:lpstr>
      <vt:lpstr>Présentation PowerPoint</vt:lpstr>
    </vt:vector>
  </TitlesOfParts>
  <Manager/>
  <Company>Qualiview conseil</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QVT</dc:title>
  <dc:subject/>
  <dc:creator>Sandrine Baslé</dc:creator>
  <cp:keywords/>
  <dc:description/>
  <cp:lastModifiedBy>Sandrine Baslé</cp:lastModifiedBy>
  <cp:revision>29</cp:revision>
  <dcterms:created xsi:type="dcterms:W3CDTF">2014-10-21T14:19:38Z</dcterms:created>
  <dcterms:modified xsi:type="dcterms:W3CDTF">2015-01-08T19:45:18Z</dcterms:modified>
  <cp:category/>
</cp:coreProperties>
</file>